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08" r:id="rId2"/>
    <p:sldId id="654" r:id="rId3"/>
    <p:sldId id="674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30" r:id="rId12"/>
    <p:sldId id="667" r:id="rId13"/>
    <p:sldId id="656" r:id="rId14"/>
    <p:sldId id="650" r:id="rId15"/>
    <p:sldId id="675" r:id="rId16"/>
    <p:sldId id="673" r:id="rId17"/>
    <p:sldId id="668" r:id="rId18"/>
    <p:sldId id="669" r:id="rId19"/>
    <p:sldId id="670" r:id="rId20"/>
    <p:sldId id="671" r:id="rId21"/>
    <p:sldId id="672" r:id="rId22"/>
    <p:sldId id="676" r:id="rId23"/>
    <p:sldId id="631" r:id="rId24"/>
    <p:sldId id="666" r:id="rId25"/>
    <p:sldId id="657" r:id="rId26"/>
    <p:sldId id="658" r:id="rId27"/>
    <p:sldId id="677" r:id="rId28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CC0066"/>
    <a:srgbClr val="FFFF99"/>
    <a:srgbClr val="CCFFCC"/>
    <a:srgbClr val="006666"/>
    <a:srgbClr val="339966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3548" autoAdjust="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1" rIns="95003" bIns="47501" numCol="1" anchor="t" anchorCtr="0" compatLnSpc="1">
            <a:prstTxWarp prst="textNoShape">
              <a:avLst/>
            </a:prstTxWarp>
          </a:bodyPr>
          <a:lstStyle>
            <a:lvl1pPr defTabSz="949325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1" rIns="95003" bIns="4750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1" rIns="95003" bIns="47501" numCol="1" anchor="b" anchorCtr="0" compatLnSpc="1">
            <a:prstTxWarp prst="textNoShape">
              <a:avLst/>
            </a:prstTxWarp>
          </a:bodyPr>
          <a:lstStyle>
            <a:lvl1pPr defTabSz="949325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3" tIns="47501" rIns="95003" bIns="4750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b="0"/>
            </a:lvl1pPr>
          </a:lstStyle>
          <a:p>
            <a:pPr>
              <a:defRPr/>
            </a:pPr>
            <a:fld id="{6227D6FD-50C9-44BC-BEA3-2FC50CEDC4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074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23BE63A-B704-4F53-B092-D357C1B0A5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4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C18C09-9592-4834-B0B1-57F7F356CFDA}" type="slidenum">
              <a:rPr lang="hu-HU" sz="1200" b="0" smtClean="0"/>
              <a:pPr eaLnBrk="1" hangingPunct="1"/>
              <a:t>1</a:t>
            </a:fld>
            <a:endParaRPr lang="hu-HU" sz="1200" b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4978400" cy="37338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0C2624-CC61-4DBE-AE53-7DD7945CB7CE}" type="slidenum">
              <a:rPr lang="hu-HU" sz="1200" b="0" smtClean="0"/>
              <a:pPr eaLnBrk="1" hangingPunct="1"/>
              <a:t>11</a:t>
            </a:fld>
            <a:endParaRPr lang="hu-HU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4978400" cy="37338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9A80AE-04CB-44ED-985A-9FEEB8B6292B}" type="slidenum">
              <a:rPr lang="hu-HU" sz="1200" b="0" smtClean="0"/>
              <a:pPr eaLnBrk="1" hangingPunct="1"/>
              <a:t>25</a:t>
            </a:fld>
            <a:endParaRPr lang="hu-HU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4978400" cy="37338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6FF30-7E0F-43E2-A5BE-8770A2918BA2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4978400" cy="37338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95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D2A3-5D4E-43C4-9492-5C664A6FF7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5DD89-7D65-44D0-B785-AE663FDB81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67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C64E-20A4-4823-931B-17F363642B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6C7-B916-43F3-A985-69C2A866E3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09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8758-5169-4B78-9818-18E4EB7D92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52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4CC8-AEDB-48EC-9A7D-E2C143ABBC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62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97BE-F245-4239-99C4-7D218FC83E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79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D50B-D93A-4AB5-9802-10DF5AE9F7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4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441D-E155-4134-A44F-8F6A16A3DB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217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DED9-957E-4AFB-8A83-50E11844A5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4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39A4-D1CB-4E80-96E7-2E954CB659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2661136-F58E-4CAA-9B97-7F0037A6E2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8738" y="2279650"/>
            <a:ext cx="9121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sz="4000" dirty="0">
                <a:solidFill>
                  <a:srgbClr val="A50021"/>
                </a:solidFill>
              </a:rPr>
              <a:t>Interaktív </a:t>
            </a:r>
            <a:r>
              <a:rPr lang="hu-HU" sz="4000" dirty="0" smtClean="0">
                <a:solidFill>
                  <a:srgbClr val="A50021"/>
                </a:solidFill>
              </a:rPr>
              <a:t>iskolai térképek </a:t>
            </a:r>
            <a:r>
              <a:rPr lang="hu-HU" sz="4000" dirty="0">
                <a:solidFill>
                  <a:srgbClr val="A50021"/>
                </a:solidFill>
              </a:rPr>
              <a:t>és atlaszok </a:t>
            </a:r>
            <a:r>
              <a:rPr lang="hu-HU" sz="4000" dirty="0" smtClean="0">
                <a:solidFill>
                  <a:srgbClr val="A50021"/>
                </a:solidFill>
              </a:rPr>
              <a:t>szerkesztése</a:t>
            </a:r>
            <a:endParaRPr lang="hu-HU" sz="40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"/>
            <a:ext cx="9144000" cy="68289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64160" y="35813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4282" y="258618"/>
            <a:ext cx="88201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hu-HU" sz="2400" dirty="0" smtClean="0">
                <a:solidFill>
                  <a:srgbClr val="A50021"/>
                </a:solidFill>
              </a:rPr>
              <a:t>Kartográfiai szempontok</a:t>
            </a:r>
          </a:p>
          <a:p>
            <a:r>
              <a:rPr lang="hu-HU" sz="1800" dirty="0" smtClean="0">
                <a:solidFill>
                  <a:srgbClr val="A50021"/>
                </a:solidFill>
              </a:rPr>
              <a:t>Kész térképek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Adott méretarány, kivágat, vetület, tartalom.</a:t>
            </a:r>
          </a:p>
          <a:p>
            <a:pPr eaLnBrk="1" hangingPunct="1"/>
            <a:r>
              <a:rPr lang="hu-HU" sz="1800" dirty="0" smtClean="0">
                <a:solidFill>
                  <a:srgbClr val="A50021"/>
                </a:solidFill>
              </a:rPr>
              <a:t>Szerkezet</a:t>
            </a:r>
            <a:r>
              <a:rPr lang="hu-HU" sz="1800" b="0" dirty="0" smtClean="0">
                <a:solidFill>
                  <a:srgbClr val="A50021"/>
                </a:solidFill>
              </a:rPr>
              <a:t> – átszerkesztés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Közös alaptérképek (pl. Magyarország, Európa, Föld)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err="1" smtClean="0">
                <a:solidFill>
                  <a:srgbClr val="A50021"/>
                </a:solidFill>
              </a:rPr>
              <a:t>Struktúráltság</a:t>
            </a:r>
            <a:r>
              <a:rPr lang="hu-HU" sz="1800" b="0" dirty="0" smtClean="0">
                <a:solidFill>
                  <a:srgbClr val="A50021"/>
                </a:solidFill>
              </a:rPr>
              <a:t> határa.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Egymáshoz rendelhetők olyan elemek, amelyeket a nyomtatott térképeken nem lehet.</a:t>
            </a:r>
          </a:p>
          <a:p>
            <a:r>
              <a:rPr lang="hu-HU" sz="1800" dirty="0" smtClean="0">
                <a:solidFill>
                  <a:srgbClr val="A50021"/>
                </a:solidFill>
              </a:rPr>
              <a:t>Méretarány</a:t>
            </a:r>
            <a:r>
              <a:rPr lang="hu-HU" sz="1800" b="0" dirty="0" smtClean="0">
                <a:solidFill>
                  <a:srgbClr val="A50021"/>
                </a:solidFill>
              </a:rPr>
              <a:t> (más értelmet nyer, előny a kisebb eredeti méretarány)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Egységesíthető (pl. Európa virágzó középkor – 8 térkép, 18, 20, 22, 25, 40, 50 milliós)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A különböző méretű térképek képernyőhöz igazított méretváltozása eltérő (nem egységes    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kép, rajz „durva”) </a:t>
            </a:r>
          </a:p>
          <a:p>
            <a:r>
              <a:rPr lang="hu-HU" sz="1800" dirty="0" smtClean="0">
                <a:solidFill>
                  <a:srgbClr val="A50021"/>
                </a:solidFill>
              </a:rPr>
              <a:t>Jelmagyarázat</a:t>
            </a:r>
            <a:endParaRPr lang="hu-HU" sz="1800" b="0" dirty="0" smtClean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Bonyolult jelmagyarázatok.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Jelmagyarázati üres helyek pótlása a térképen.</a:t>
            </a:r>
          </a:p>
          <a:p>
            <a:r>
              <a:rPr lang="hu-HU" sz="1800" dirty="0" smtClean="0">
                <a:solidFill>
                  <a:srgbClr val="A50021"/>
                </a:solidFill>
              </a:rPr>
              <a:t>Rétegek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Rétegek további szétbontása, rétegbesorolások.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Rétegekre bontás következtében a korábbi szerkesztési és rajzi hibák észlelhetősége 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felerősödik.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Több évtized </a:t>
            </a:r>
            <a:r>
              <a:rPr lang="hu-HU" sz="1800" b="0" dirty="0">
                <a:solidFill>
                  <a:srgbClr val="A50021"/>
                </a:solidFill>
              </a:rPr>
              <a:t>térképei között számos </a:t>
            </a:r>
            <a:r>
              <a:rPr lang="hu-HU" sz="1800" b="0" dirty="0" smtClean="0">
                <a:solidFill>
                  <a:srgbClr val="A50021"/>
                </a:solidFill>
              </a:rPr>
              <a:t>eltérés (összevonásoknál átszerkesztés).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42844" y="357166"/>
            <a:ext cx="87868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A50021"/>
                </a:solidFill>
              </a:rPr>
              <a:t>Kartográfiai szempontok</a:t>
            </a:r>
          </a:p>
          <a:p>
            <a:r>
              <a:rPr lang="hu-HU" sz="1800" dirty="0" smtClean="0">
                <a:solidFill>
                  <a:srgbClr val="A50021"/>
                </a:solidFill>
              </a:rPr>
              <a:t>Névrajz, jelek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Különböző térképek neveit, jeleit összefésülni, vagy kizárni (települések, településekhez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köthető jelek)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Vízrajzi nevek méretének növelése (térképek összevonása után átfedések)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Falitérképszerű használat</a:t>
            </a:r>
          </a:p>
          <a:p>
            <a:pPr marL="468000"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A50021"/>
                </a:solidFill>
              </a:rPr>
              <a:t> Betűméretek, nevek növelése</a:t>
            </a:r>
          </a:p>
          <a:p>
            <a:pPr marL="468000"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A50021"/>
                </a:solidFill>
              </a:rPr>
              <a:t> Jelek átméretezése</a:t>
            </a:r>
          </a:p>
          <a:p>
            <a:pPr marL="468000"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A50021"/>
                </a:solidFill>
              </a:rPr>
              <a:t> Vonalvastagságok átméretezése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Feloldások jól látható szemléltetése (pl. számozott országok)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Összeépített térképek egyes elemeinek átalakítása (elemek egymásra kapcsolásakor jelkulcsi 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problémák, pl. utak, határok)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ScreenHunter_07 Nov. 27 16.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3148361"/>
            <a:ext cx="4572000" cy="3709639"/>
          </a:xfrm>
          <a:prstGeom prst="rect">
            <a:avLst/>
          </a:prstGeom>
        </p:spPr>
      </p:pic>
      <p:pic>
        <p:nvPicPr>
          <p:cNvPr id="3" name="Kép 2" descr="ScreenHunter_05 Nov. 27 16.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8" y="0"/>
            <a:ext cx="5025218" cy="3786190"/>
          </a:xfrm>
          <a:prstGeom prst="rect">
            <a:avLst/>
          </a:prstGeom>
        </p:spPr>
      </p:pic>
      <p:pic>
        <p:nvPicPr>
          <p:cNvPr id="4" name="Kép 3" descr="ScreenHunter_01 Nov. 27 16.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72" y="3618024"/>
            <a:ext cx="4387860" cy="3240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 bwMode="auto">
          <a:xfrm>
            <a:off x="4286248" y="500042"/>
            <a:ext cx="3286148" cy="285752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Kép 6" descr="ScreenHunter_04 Nov. 27 16.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438146"/>
            <a:ext cx="2752725" cy="24193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792417" y="57148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1:33 000 </a:t>
            </a:r>
            <a:r>
              <a:rPr lang="hu-HU" dirty="0" err="1" smtClean="0"/>
              <a:t>000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2087" y="2876132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1:24 000 </a:t>
            </a:r>
            <a:r>
              <a:rPr lang="hu-HU" dirty="0" err="1" smtClean="0"/>
              <a:t>000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14282" y="0"/>
            <a:ext cx="1750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A50021"/>
                </a:solidFill>
              </a:rPr>
              <a:t>Méretarány</a:t>
            </a:r>
            <a:endParaRPr lang="hu-HU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creenHunter_01 Nov. 30 21.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51" y="3429000"/>
            <a:ext cx="4328505" cy="3240000"/>
          </a:xfrm>
          <a:prstGeom prst="rect">
            <a:avLst/>
          </a:prstGeom>
        </p:spPr>
      </p:pic>
      <p:pic>
        <p:nvPicPr>
          <p:cNvPr id="2" name="Kép 1" descr="ScreenHunter_01 Nov. 25 19.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53930"/>
            <a:ext cx="4286280" cy="5889780"/>
          </a:xfrm>
          <a:prstGeom prst="rect">
            <a:avLst/>
          </a:prstGeom>
        </p:spPr>
      </p:pic>
      <p:pic>
        <p:nvPicPr>
          <p:cNvPr id="3" name="Kép 2" descr="ScreenHunter_02 Nov. 25 19.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156" y="116501"/>
            <a:ext cx="4320000" cy="32410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4282" y="0"/>
            <a:ext cx="1750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A50021"/>
                </a:solidFill>
              </a:rPr>
              <a:t>Méretarány</a:t>
            </a:r>
            <a:endParaRPr lang="hu-HU" sz="2400" dirty="0">
              <a:solidFill>
                <a:srgbClr val="A5002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00958" y="35716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1:22 000 </a:t>
            </a:r>
            <a:r>
              <a:rPr lang="hu-HU" dirty="0" err="1" smtClean="0"/>
              <a:t>000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643834" y="378619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1:14 000 </a:t>
            </a:r>
            <a:r>
              <a:rPr lang="hu-HU" dirty="0" err="1" smtClean="0"/>
              <a:t>000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creenHunter_02 Nov. 30 21.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84" y="0"/>
            <a:ext cx="8105831" cy="68580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 bwMode="auto">
          <a:xfrm>
            <a:off x="5715008" y="1643050"/>
            <a:ext cx="357190" cy="357190"/>
          </a:xfrm>
          <a:prstGeom prst="ellipse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Ellipszis 3"/>
          <p:cNvSpPr/>
          <p:nvPr/>
        </p:nvSpPr>
        <p:spPr bwMode="auto">
          <a:xfrm>
            <a:off x="683568" y="3573016"/>
            <a:ext cx="357190" cy="357190"/>
          </a:xfrm>
          <a:prstGeom prst="ellipse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1857356" y="1285860"/>
            <a:ext cx="357190" cy="357190"/>
          </a:xfrm>
          <a:prstGeom prst="ellipse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 bwMode="auto">
          <a:xfrm>
            <a:off x="2000232" y="2071678"/>
            <a:ext cx="357190" cy="357190"/>
          </a:xfrm>
          <a:prstGeom prst="ellipse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Ellipszis 7"/>
          <p:cNvSpPr/>
          <p:nvPr/>
        </p:nvSpPr>
        <p:spPr bwMode="auto">
          <a:xfrm>
            <a:off x="3428992" y="2857496"/>
            <a:ext cx="357190" cy="357190"/>
          </a:xfrm>
          <a:prstGeom prst="ellipse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églalap 1"/>
          <p:cNvSpPr>
            <a:spLocks noChangeArrowheads="1"/>
          </p:cNvSpPr>
          <p:nvPr/>
        </p:nvSpPr>
        <p:spPr bwMode="auto">
          <a:xfrm>
            <a:off x="285720" y="287420"/>
            <a:ext cx="8280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A50021"/>
                </a:solidFill>
              </a:rPr>
              <a:t>Jelmagyarázat</a:t>
            </a:r>
          </a:p>
          <a:p>
            <a:endParaRPr lang="hu-HU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Kevés </a:t>
            </a:r>
            <a:r>
              <a:rPr lang="hu-HU" sz="1800" b="0" dirty="0">
                <a:solidFill>
                  <a:srgbClr val="A50021"/>
                </a:solidFill>
              </a:rPr>
              <a:t>a jelmagyarázat számára felhasználható felület.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Legördülő menük mérete (olvashatóság, térképet kitakarja, nehezen áttekinthető)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Kapcsoló „gomb”, vagy csak a </a:t>
            </a:r>
            <a:r>
              <a:rPr lang="hu-HU" sz="1800" b="0" dirty="0" smtClean="0">
                <a:solidFill>
                  <a:srgbClr val="A50021"/>
                </a:solidFill>
              </a:rPr>
              <a:t>szöveg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Bezárt legördülő menü esetében nem látszik a jelmagyarázat.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Jelmagyarázat megjelenhet a térképen is.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Sokkal </a:t>
            </a:r>
            <a:r>
              <a:rPr lang="hu-HU" sz="1800" b="0" dirty="0">
                <a:solidFill>
                  <a:srgbClr val="A50021"/>
                </a:solidFill>
              </a:rPr>
              <a:t>több a jelmagyarázati elem, mert a papírtérkép valamennyi elemét </a:t>
            </a:r>
            <a:r>
              <a:rPr lang="hu-HU" sz="1800" b="0" dirty="0" smtClean="0">
                <a:solidFill>
                  <a:srgbClr val="A50021"/>
                </a:solidFill>
              </a:rPr>
              <a:t>  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tartalmazhatja </a:t>
            </a:r>
            <a:r>
              <a:rPr lang="hu-HU" sz="1800" b="0" dirty="0">
                <a:solidFill>
                  <a:srgbClr val="A50021"/>
                </a:solidFill>
              </a:rPr>
              <a:t>(pl. településkarika, </a:t>
            </a:r>
            <a:r>
              <a:rPr lang="hu-HU" sz="1800" b="0" dirty="0" smtClean="0">
                <a:solidFill>
                  <a:srgbClr val="A50021"/>
                </a:solidFill>
              </a:rPr>
              <a:t>településnév, földrajzi nevek, stb.)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Céltól </a:t>
            </a:r>
            <a:r>
              <a:rPr lang="hu-HU" sz="1800" b="0" dirty="0">
                <a:solidFill>
                  <a:srgbClr val="A50021"/>
                </a:solidFill>
              </a:rPr>
              <a:t>függ a jelmagyarázat megjelenése (ált. isk., </a:t>
            </a:r>
            <a:r>
              <a:rPr lang="hu-HU" sz="1800" b="0" dirty="0" err="1">
                <a:solidFill>
                  <a:srgbClr val="A50021"/>
                </a:solidFill>
              </a:rPr>
              <a:t>középisk</a:t>
            </a:r>
            <a:r>
              <a:rPr lang="hu-HU" sz="1800" b="0" dirty="0">
                <a:solidFill>
                  <a:srgbClr val="A50021"/>
                </a:solidFill>
              </a:rPr>
              <a:t>.)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Az állandóan látszódó jelmagyarázat </a:t>
            </a:r>
            <a:r>
              <a:rPr lang="hu-HU" sz="1800" b="0" dirty="0" smtClean="0">
                <a:solidFill>
                  <a:srgbClr val="A50021"/>
                </a:solidFill>
              </a:rPr>
              <a:t>a </a:t>
            </a:r>
            <a:r>
              <a:rPr lang="hu-HU" sz="1800" b="0" dirty="0">
                <a:solidFill>
                  <a:srgbClr val="A50021"/>
                </a:solidFill>
              </a:rPr>
              <a:t>térkép méretének rovására </a:t>
            </a:r>
            <a:r>
              <a:rPr lang="hu-HU" sz="1800" b="0" dirty="0" smtClean="0">
                <a:solidFill>
                  <a:srgbClr val="A50021"/>
                </a:solidFill>
              </a:rPr>
              <a:t>mehet.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Kezelőgombok elhelyezését interaktív táblákhoz igazítani.</a:t>
            </a:r>
            <a:endParaRPr lang="hu-HU" sz="1800" b="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"/>
            <a:ext cx="9144000" cy="67433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00000" y="27720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Jelmagyarázat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00000" y="27720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Jelmagyarázat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creenHunter_01 Nov. 29 21.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46"/>
            <a:ext cx="9144000" cy="66125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00166" y="27720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Jelmagyarázat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44" y="330056"/>
            <a:ext cx="87868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sz="2400" dirty="0" smtClean="0">
                <a:solidFill>
                  <a:srgbClr val="A50021"/>
                </a:solidFill>
              </a:rPr>
              <a:t>Meghatározó szempontok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Hagyományos, nyomtatott atlaszok szolgáltatják az alapot.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Iskolatípusok, tantervek, tantárgyi és életkori sajátosságok.</a:t>
            </a:r>
          </a:p>
          <a:p>
            <a:pPr eaLnBrk="1" hangingPunct="1"/>
            <a:endParaRPr lang="hu-HU" sz="1400" b="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hu-HU" sz="1400" dirty="0" smtClean="0">
                <a:solidFill>
                  <a:srgbClr val="A50021"/>
                </a:solidFill>
              </a:rPr>
              <a:t>FÖLDRAJZ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Koncentrikusan bővülő anyag,  egy téma többször előkerül.</a:t>
            </a:r>
          </a:p>
          <a:p>
            <a:pPr eaLnBrk="1" hangingPunct="1"/>
            <a:r>
              <a:rPr lang="hu-HU" sz="1400" dirty="0" smtClean="0">
                <a:solidFill>
                  <a:srgbClr val="A50021"/>
                </a:solidFill>
              </a:rPr>
              <a:t>TÖRTÉNELEM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Ugyanaz az anyag kétféle szinten, kronologikus sorrendben.</a:t>
            </a:r>
          </a:p>
          <a:p>
            <a:pPr eaLnBrk="1" hangingPunct="1"/>
            <a:r>
              <a:rPr lang="hu-HU" sz="1400" dirty="0" smtClean="0">
                <a:solidFill>
                  <a:srgbClr val="A50021"/>
                </a:solidFill>
              </a:rPr>
              <a:t>IRODALOM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Szerzői életút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Művek helyszínei (valós vagy fiktív)</a:t>
            </a:r>
          </a:p>
          <a:p>
            <a:pPr eaLnBrk="1" hangingPunct="1"/>
            <a:endParaRPr lang="hu-HU" b="0" dirty="0" smtClean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Képernyőméret és képernyő oldalarány (kivetítés, helyszűke, maximális felületek a térképek 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számára)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Egyszerűség, könnyen kezelhetőség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Olvashatóság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Valódi  interaktivitás (</a:t>
            </a:r>
            <a:r>
              <a:rPr lang="hu-HU" sz="1800" b="0" dirty="0" err="1" smtClean="0">
                <a:solidFill>
                  <a:srgbClr val="A50021"/>
                </a:solidFill>
              </a:rPr>
              <a:t>Sulinova</a:t>
            </a:r>
            <a:r>
              <a:rPr lang="hu-HU" sz="1800" b="0" dirty="0" smtClean="0">
                <a:solidFill>
                  <a:srgbClr val="A50021"/>
                </a:solidFill>
              </a:rPr>
              <a:t> – </a:t>
            </a:r>
            <a:r>
              <a:rPr lang="hu-HU" sz="1800" b="0" dirty="0" err="1" smtClean="0">
                <a:solidFill>
                  <a:srgbClr val="A50021"/>
                </a:solidFill>
              </a:rPr>
              <a:t>Cartographia</a:t>
            </a:r>
            <a:r>
              <a:rPr lang="hu-HU" sz="1800" b="0" dirty="0" smtClean="0">
                <a:solidFill>
                  <a:srgbClr val="A5002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Programozás lehetőségeinek figyelembe vétele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1800" u="sng" dirty="0" smtClean="0">
                <a:solidFill>
                  <a:srgbClr val="A50021"/>
                </a:solidFill>
              </a:rPr>
              <a:t>Szerkezet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00000" y="27720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Jelmagyarázat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8"/>
            <a:ext cx="9144000" cy="684678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00000" y="2772000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Jelmagyarázat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églalap 1"/>
          <p:cNvSpPr>
            <a:spLocks noChangeArrowheads="1"/>
          </p:cNvSpPr>
          <p:nvPr/>
        </p:nvSpPr>
        <p:spPr bwMode="auto">
          <a:xfrm>
            <a:off x="214282" y="411660"/>
            <a:ext cx="85010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u-HU" sz="2400" dirty="0" smtClean="0">
                <a:solidFill>
                  <a:srgbClr val="A50021"/>
                </a:solidFill>
              </a:rPr>
              <a:t>Didaktikai szempontok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Színek </a:t>
            </a:r>
            <a:r>
              <a:rPr lang="hu-HU" sz="1800" b="0" dirty="0">
                <a:solidFill>
                  <a:srgbClr val="A50021"/>
                </a:solidFill>
              </a:rPr>
              <a:t>– terjedés vagy megjelenés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Határok – futás vagy megjelenés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Villogtatás (jelek, nevek, aláhúzások) </a:t>
            </a:r>
            <a:r>
              <a:rPr lang="hu-HU" sz="1800" b="0" dirty="0" smtClean="0">
                <a:solidFill>
                  <a:srgbClr val="A50021"/>
                </a:solidFill>
              </a:rPr>
              <a:t>– </a:t>
            </a:r>
            <a:r>
              <a:rPr lang="hu-HU" sz="1800" b="0" dirty="0">
                <a:solidFill>
                  <a:srgbClr val="A50021"/>
                </a:solidFill>
              </a:rPr>
              <a:t>figyelemfelkeltés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Folyamatok, mozgó </a:t>
            </a:r>
            <a:r>
              <a:rPr lang="hu-HU" sz="1800" b="0" dirty="0">
                <a:solidFill>
                  <a:srgbClr val="A50021"/>
                </a:solidFill>
              </a:rPr>
              <a:t>vonalak futásának sebessége (</a:t>
            </a:r>
            <a:r>
              <a:rPr lang="hu-HU" sz="1800" b="0" dirty="0" smtClean="0">
                <a:solidFill>
                  <a:srgbClr val="A50021"/>
                </a:solidFill>
              </a:rPr>
              <a:t>követhető, ne túl lassú)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Nevek és jelek megjelenése – kapcsolható külön gombbal, de megjelenhet folyamat</a:t>
            </a:r>
          </a:p>
          <a:p>
            <a:r>
              <a:rPr lang="hu-HU" sz="1800" b="0" dirty="0" smtClean="0">
                <a:solidFill>
                  <a:srgbClr val="A50021"/>
                </a:solidFill>
              </a:rPr>
              <a:t>  részeként is</a:t>
            </a:r>
            <a:endParaRPr lang="hu-HU" sz="1800" dirty="0" smtClean="0"/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Animációk (mozgások, időbeliség bemutatása)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/>
          <p:cNvSpPr>
            <a:spLocks noChangeArrowheads="1"/>
          </p:cNvSpPr>
          <p:nvPr/>
        </p:nvSpPr>
        <p:spPr bwMode="auto">
          <a:xfrm>
            <a:off x="214282" y="428604"/>
            <a:ext cx="84296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A50021"/>
                </a:solidFill>
              </a:rPr>
              <a:t>Használati </a:t>
            </a:r>
            <a:r>
              <a:rPr lang="hu-HU" sz="2400" dirty="0" smtClean="0">
                <a:solidFill>
                  <a:srgbClr val="A50021"/>
                </a:solidFill>
              </a:rPr>
              <a:t>szempontok / Működés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A </a:t>
            </a:r>
            <a:r>
              <a:rPr lang="hu-HU" sz="1800" b="0" dirty="0">
                <a:solidFill>
                  <a:srgbClr val="A50021"/>
                </a:solidFill>
              </a:rPr>
              <a:t>rétegek </a:t>
            </a:r>
            <a:r>
              <a:rPr lang="hu-HU" sz="1800" b="0" dirty="0" smtClean="0">
                <a:solidFill>
                  <a:srgbClr val="A50021"/>
                </a:solidFill>
              </a:rPr>
              <a:t>sorrendjének meghatározása 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Értelmetlen kapcsolódások kiszűrése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A </a:t>
            </a:r>
            <a:r>
              <a:rPr lang="hu-HU" sz="1800" b="0" dirty="0">
                <a:solidFill>
                  <a:srgbClr val="A50021"/>
                </a:solidFill>
              </a:rPr>
              <a:t>folyamatok időtartamának jelzése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Folyamatok szakaszolása </a:t>
            </a:r>
            <a:r>
              <a:rPr lang="hu-HU" sz="1800" b="0" dirty="0" smtClean="0">
                <a:solidFill>
                  <a:srgbClr val="A50021"/>
                </a:solidFill>
              </a:rPr>
              <a:t>(több szakasz, vagy </a:t>
            </a:r>
            <a:r>
              <a:rPr lang="hu-HU" sz="1800" b="0" dirty="0" err="1" smtClean="0">
                <a:solidFill>
                  <a:srgbClr val="A50021"/>
                </a:solidFill>
              </a:rPr>
              <a:t>videolejátszó</a:t>
            </a:r>
            <a:r>
              <a:rPr lang="hu-HU" sz="1800" b="0" dirty="0" smtClean="0">
                <a:solidFill>
                  <a:srgbClr val="A5002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Nagyítás (folyamatos, lépcsőzetes)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Állomány mérete (</a:t>
            </a:r>
            <a:r>
              <a:rPr lang="hu-HU" sz="1800" b="0" dirty="0" err="1" smtClean="0">
                <a:solidFill>
                  <a:srgbClr val="A50021"/>
                </a:solidFill>
              </a:rPr>
              <a:t>struktúráltság</a:t>
            </a:r>
            <a:r>
              <a:rPr lang="hu-HU" sz="1800" b="0" dirty="0" smtClean="0">
                <a:solidFill>
                  <a:srgbClr val="A50021"/>
                </a:solidFill>
              </a:rPr>
              <a:t>, animációk, </a:t>
            </a:r>
            <a:r>
              <a:rPr lang="hu-HU" sz="1800" b="0" dirty="0" err="1" smtClean="0">
                <a:solidFill>
                  <a:srgbClr val="A50021"/>
                </a:solidFill>
              </a:rPr>
              <a:t>summer</a:t>
            </a:r>
            <a:r>
              <a:rPr lang="hu-HU" sz="1800" b="0" dirty="0" smtClean="0">
                <a:solidFill>
                  <a:srgbClr val="A50021"/>
                </a:solidFill>
              </a:rPr>
              <a:t>, kép, hang, stb.)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Sebesség (számítógép teljesítménye, állomány mérete, CD)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Ellenőrzés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Védelem</a:t>
            </a:r>
          </a:p>
          <a:p>
            <a:pPr eaLnBrk="1" hangingPunct="1"/>
            <a:endParaRPr lang="hu-HU" sz="180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hu-HU" sz="1800" dirty="0" err="1" smtClean="0">
                <a:solidFill>
                  <a:srgbClr val="A50021"/>
                </a:solidFill>
              </a:rPr>
              <a:t>Flash</a:t>
            </a:r>
            <a:endParaRPr lang="hu-HU" sz="180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Nyílt forráskód</a:t>
            </a:r>
          </a:p>
          <a:p>
            <a:pPr eaLnBrk="1" hangingPunct="1"/>
            <a:r>
              <a:rPr lang="hu-HU" sz="1800" b="0" dirty="0" err="1" smtClean="0">
                <a:solidFill>
                  <a:srgbClr val="A50021"/>
                </a:solidFill>
              </a:rPr>
              <a:t>swf</a:t>
            </a:r>
            <a:r>
              <a:rPr lang="hu-HU" sz="1800" b="0" dirty="0" smtClean="0">
                <a:solidFill>
                  <a:srgbClr val="A50021"/>
                </a:solidFill>
              </a:rPr>
              <a:t> 	nem levédhető</a:t>
            </a:r>
          </a:p>
          <a:p>
            <a:pPr eaLnBrk="1" hangingPunct="1"/>
            <a:r>
              <a:rPr lang="hu-HU" sz="1800" b="0" dirty="0" err="1" smtClean="0">
                <a:solidFill>
                  <a:srgbClr val="A50021"/>
                </a:solidFill>
              </a:rPr>
              <a:t>exe</a:t>
            </a:r>
            <a:r>
              <a:rPr lang="hu-HU" sz="1800" b="0" dirty="0" smtClean="0">
                <a:solidFill>
                  <a:srgbClr val="A50021"/>
                </a:solidFill>
              </a:rPr>
              <a:t>	egy fájlban összeépítve (hatalmas állomány, nehezen bővíthető)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	a háttérben több fájl (képek, grafikák, szövegek, stb.)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	beépített </a:t>
            </a:r>
            <a:r>
              <a:rPr lang="hu-HU" sz="1800" b="0" dirty="0" err="1" smtClean="0">
                <a:solidFill>
                  <a:srgbClr val="A50021"/>
                </a:solidFill>
              </a:rPr>
              <a:t>flash</a:t>
            </a:r>
            <a:r>
              <a:rPr lang="hu-HU" sz="1800" b="0" dirty="0" smtClean="0">
                <a:solidFill>
                  <a:srgbClr val="A50021"/>
                </a:solidFill>
              </a:rPr>
              <a:t> lejátszó</a:t>
            </a:r>
          </a:p>
          <a:p>
            <a:pPr eaLnBrk="1" hangingPunct="1"/>
            <a:r>
              <a:rPr lang="hu-HU" sz="1800" b="0" dirty="0" smtClean="0">
                <a:solidFill>
                  <a:srgbClr val="A50021"/>
                </a:solidFill>
              </a:rPr>
              <a:t>Kódolt CD, vagy online letöltés kóddal együtt</a:t>
            </a:r>
            <a:endParaRPr lang="hu-HU" sz="1800" b="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93675" y="590550"/>
            <a:ext cx="708719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Átjárhatóvá teszi az analitikus és komplex térképeket.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Egy térképen ábrázolt elemek szétválasztása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Térképek egyszerűsítése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Különböző térképi elemek kiemelése, hangsúlyozása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Különböző térképi elemek csoportosítása, hangsúlyozott összevetése</a:t>
            </a:r>
          </a:p>
          <a:p>
            <a:pPr lvl="1">
              <a:tabLst>
                <a:tab pos="2571750" algn="l"/>
              </a:tabLst>
            </a:pPr>
            <a:endParaRPr lang="hu-HU" sz="1800" b="0" dirty="0" smtClean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Térképi elemek összehasonlítása több térképről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Több térkép elemeinek egy térképen való összevonása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Folyamatok (események, jelenségek) bemutatása, értelmezése</a:t>
            </a:r>
          </a:p>
          <a:p>
            <a:pPr lvl="1">
              <a:buFontTx/>
              <a:buChar char="•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Változások könnyebb értelmezése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endParaRPr lang="hu-HU" sz="1800" b="0" dirty="0" smtClean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Variációs sokszínűség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Következtetések levonása egyszerűbb</a:t>
            </a:r>
          </a:p>
          <a:p>
            <a:pPr marL="0" lvl="1"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Időben egyszerre történő események, folyamatok bemutatása</a:t>
            </a:r>
          </a:p>
          <a:p>
            <a:pPr marL="0" lvl="1"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Folyamatok (események, jelenségek) tagolása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Animációk párhuzamos készítése (rétegek lehetővé teszik)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Dinamikussá teszi a statikus térképeket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9388" y="163513"/>
            <a:ext cx="5396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sz="2400" dirty="0">
                <a:solidFill>
                  <a:srgbClr val="A50021"/>
                </a:solidFill>
              </a:rPr>
              <a:t>A térképi interaktivitás </a:t>
            </a:r>
            <a:r>
              <a:rPr lang="hu-HU" sz="2400" dirty="0" smtClean="0">
                <a:solidFill>
                  <a:srgbClr val="A50021"/>
                </a:solidFill>
              </a:rPr>
              <a:t>objektív előnyei</a:t>
            </a:r>
            <a:endParaRPr lang="hu-HU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8313" y="836613"/>
            <a:ext cx="44775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Dinamikussá, játékossá teszi a térképolvasást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Növeli az érdeklődés szintjét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 smtClean="0">
                <a:solidFill>
                  <a:srgbClr val="A50021"/>
                </a:solidFill>
              </a:rPr>
              <a:t>Aktivizálja </a:t>
            </a:r>
            <a:r>
              <a:rPr lang="hu-HU" sz="1800" b="0" dirty="0">
                <a:solidFill>
                  <a:srgbClr val="A50021"/>
                </a:solidFill>
              </a:rPr>
              <a:t>a </a:t>
            </a:r>
            <a:r>
              <a:rPr lang="hu-HU" sz="1800" b="0" dirty="0" smtClean="0">
                <a:solidFill>
                  <a:srgbClr val="A50021"/>
                </a:solidFill>
              </a:rPr>
              <a:t>térképolvasót</a:t>
            </a:r>
            <a:endParaRPr lang="hu-HU" sz="1800" b="0" dirty="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Választási lehetőségeket ad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Feladatmegoldásra ösztönöz</a:t>
            </a:r>
          </a:p>
          <a:p>
            <a:pPr>
              <a:buFont typeface="Wingdings" pitchFamily="2" charset="2"/>
              <a:buChar char="§"/>
              <a:tabLst>
                <a:tab pos="2571750" algn="l"/>
              </a:tabLst>
            </a:pPr>
            <a:r>
              <a:rPr lang="hu-HU" sz="1800" b="0" dirty="0">
                <a:solidFill>
                  <a:srgbClr val="A50021"/>
                </a:solidFill>
              </a:rPr>
              <a:t>Fantáziát élénkíti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9088" y="234950"/>
            <a:ext cx="567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rgbClr val="A50021"/>
                </a:solidFill>
              </a:rPr>
              <a:t>A térképi interaktivitás </a:t>
            </a:r>
            <a:r>
              <a:rPr lang="hu-HU" sz="2400" dirty="0" smtClean="0">
                <a:solidFill>
                  <a:srgbClr val="A50021"/>
                </a:solidFill>
              </a:rPr>
              <a:t>szubjektív előnyei</a:t>
            </a:r>
            <a:endParaRPr lang="hu-HU" sz="2400" dirty="0">
              <a:solidFill>
                <a:srgbClr val="A50021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3238" y="3500438"/>
            <a:ext cx="58047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Falitérképet helyettesíthet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Nagyítható (vektoros)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Képernyőkép kinyomtatható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>
                <a:solidFill>
                  <a:srgbClr val="A50021"/>
                </a:solidFill>
              </a:rPr>
              <a:t>Interaktív táblával összekapcsolható (további interaktivitás)</a:t>
            </a:r>
          </a:p>
          <a:p>
            <a:pPr>
              <a:buFont typeface="Wingdings" pitchFamily="2" charset="2"/>
              <a:buChar char="§"/>
            </a:pPr>
            <a:r>
              <a:rPr lang="hu-HU" sz="1800" b="0" dirty="0" smtClean="0">
                <a:solidFill>
                  <a:srgbClr val="A50021"/>
                </a:solidFill>
              </a:rPr>
              <a:t>Bővíthető</a:t>
            </a:r>
            <a:r>
              <a:rPr lang="hu-HU" sz="1800" b="0" dirty="0">
                <a:solidFill>
                  <a:srgbClr val="A50021"/>
                </a:solidFill>
              </a:rPr>
              <a:t>, </a:t>
            </a:r>
            <a:r>
              <a:rPr lang="hu-HU" sz="1800" b="0" dirty="0" smtClean="0">
                <a:solidFill>
                  <a:srgbClr val="A50021"/>
                </a:solidFill>
              </a:rPr>
              <a:t>részletezhető, tananyaggá fejleszthető</a:t>
            </a:r>
            <a:endParaRPr lang="hu-HU" sz="1800" b="0" dirty="0">
              <a:solidFill>
                <a:srgbClr val="A50021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3043238"/>
            <a:ext cx="46987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A50021"/>
                </a:solidFill>
              </a:rPr>
              <a:t>Egyéb </a:t>
            </a:r>
            <a:r>
              <a:rPr lang="hu-HU" sz="2400" dirty="0" smtClean="0">
                <a:solidFill>
                  <a:srgbClr val="A50021"/>
                </a:solidFill>
              </a:rPr>
              <a:t>előnyök az oktatás számára</a:t>
            </a:r>
            <a:endParaRPr lang="hu-HU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8738" y="1195005"/>
            <a:ext cx="91217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sz="4000" dirty="0" smtClean="0">
                <a:solidFill>
                  <a:srgbClr val="A50021"/>
                </a:solidFill>
              </a:rPr>
              <a:t>A fentebb hivatkozott interaktív </a:t>
            </a:r>
            <a:r>
              <a:rPr lang="hu-HU" sz="4000" dirty="0" smtClean="0">
                <a:solidFill>
                  <a:srgbClr val="A50021"/>
                </a:solidFill>
              </a:rPr>
              <a:t>iskolai </a:t>
            </a:r>
            <a:r>
              <a:rPr lang="hu-HU" sz="4000" dirty="0" smtClean="0">
                <a:solidFill>
                  <a:srgbClr val="A50021"/>
                </a:solidFill>
              </a:rPr>
              <a:t>atlaszok </a:t>
            </a:r>
            <a:r>
              <a:rPr lang="hu-HU" sz="4000" dirty="0" err="1" smtClean="0">
                <a:solidFill>
                  <a:srgbClr val="A50021"/>
                </a:solidFill>
              </a:rPr>
              <a:t>demo</a:t>
            </a:r>
            <a:r>
              <a:rPr lang="hu-HU" sz="4000" dirty="0" smtClean="0">
                <a:solidFill>
                  <a:srgbClr val="A50021"/>
                </a:solidFill>
              </a:rPr>
              <a:t> változata ingyenesen letölthető az alábbi honlapról</a:t>
            </a:r>
          </a:p>
          <a:p>
            <a:pPr algn="ctr" eaLnBrk="1" hangingPunct="1"/>
            <a:endParaRPr lang="hu-HU" sz="4000" dirty="0">
              <a:solidFill>
                <a:srgbClr val="A50021"/>
              </a:solidFill>
            </a:endParaRPr>
          </a:p>
          <a:p>
            <a:pPr algn="ctr" eaLnBrk="1" hangingPunct="1"/>
            <a:r>
              <a:rPr lang="hu-HU" sz="4000" dirty="0" err="1" smtClean="0">
                <a:solidFill>
                  <a:srgbClr val="A50021"/>
                </a:solidFill>
              </a:rPr>
              <a:t>www.cartographia.org</a:t>
            </a:r>
            <a:endParaRPr lang="hu-HU" sz="4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 bwMode="auto">
          <a:xfrm>
            <a:off x="1347098" y="2653351"/>
            <a:ext cx="5760000" cy="3240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1331640" y="1916832"/>
            <a:ext cx="5256000" cy="3960000"/>
          </a:xfrm>
          <a:prstGeom prst="rect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Egyenes összekötő 12"/>
          <p:cNvCxnSpPr/>
          <p:nvPr/>
        </p:nvCxnSpPr>
        <p:spPr bwMode="auto">
          <a:xfrm flipV="1">
            <a:off x="1347098" y="2653351"/>
            <a:ext cx="5760000" cy="324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/>
          <p:nvPr/>
        </p:nvCxnSpPr>
        <p:spPr bwMode="auto">
          <a:xfrm flipV="1">
            <a:off x="1347098" y="1916832"/>
            <a:ext cx="5240542" cy="39765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églalap 18"/>
          <p:cNvSpPr/>
          <p:nvPr/>
        </p:nvSpPr>
        <p:spPr bwMode="auto">
          <a:xfrm>
            <a:off x="1331640" y="2637272"/>
            <a:ext cx="4320000" cy="32400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678094" y="14127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A50021"/>
                </a:solidFill>
              </a:rPr>
              <a:t>4</a:t>
            </a:r>
            <a:endParaRPr lang="hu-HU" sz="3200" dirty="0">
              <a:solidFill>
                <a:srgbClr val="A5002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558414" y="363631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A50021"/>
                </a:solidFill>
              </a:rPr>
              <a:t>3</a:t>
            </a:r>
            <a:endParaRPr lang="hu-HU" sz="3200" dirty="0">
              <a:solidFill>
                <a:srgbClr val="A5002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966126" y="21241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16</a:t>
            </a:r>
            <a:endParaRPr lang="hu-HU" sz="32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073309" y="36450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9</a:t>
            </a:r>
            <a:endParaRPr lang="hu-HU" sz="32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23528" y="44624"/>
            <a:ext cx="21905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A50021"/>
                </a:solidFill>
              </a:rPr>
              <a:t>KÉPERNYŐ</a:t>
            </a:r>
          </a:p>
          <a:p>
            <a:r>
              <a:rPr lang="hu-HU" sz="2000" dirty="0" smtClean="0">
                <a:solidFill>
                  <a:srgbClr val="A50021"/>
                </a:solidFill>
              </a:rPr>
              <a:t>OLDALARÁNYA</a:t>
            </a:r>
          </a:p>
          <a:p>
            <a:r>
              <a:rPr lang="hu-HU" sz="2800" dirty="0" smtClean="0">
                <a:solidFill>
                  <a:srgbClr val="A50021"/>
                </a:solidFill>
              </a:rPr>
              <a:t>  3/4=0,75</a:t>
            </a:r>
          </a:p>
          <a:p>
            <a:r>
              <a:rPr lang="hu-HU" sz="2800" dirty="0" smtClean="0">
                <a:solidFill>
                  <a:srgbClr val="A50021"/>
                </a:solidFill>
              </a:rPr>
              <a:t>9/16=0,56</a:t>
            </a:r>
            <a:endParaRPr lang="hu-HU" sz="2800" dirty="0">
              <a:solidFill>
                <a:srgbClr val="A5002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521233" y="44624"/>
            <a:ext cx="3155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A50021"/>
                </a:solidFill>
              </a:rPr>
              <a:t>A/4 ÉS B/4 PAPÍRMÉRET</a:t>
            </a:r>
          </a:p>
          <a:p>
            <a:r>
              <a:rPr lang="hu-HU" sz="2000" dirty="0" smtClean="0">
                <a:solidFill>
                  <a:srgbClr val="A50021"/>
                </a:solidFill>
              </a:rPr>
              <a:t>OLDALARÁNYA</a:t>
            </a:r>
          </a:p>
          <a:p>
            <a:r>
              <a:rPr lang="hu-HU" sz="2800" dirty="0" smtClean="0">
                <a:solidFill>
                  <a:srgbClr val="A50021"/>
                </a:solidFill>
              </a:rPr>
              <a:t>210/297=0,7</a:t>
            </a:r>
          </a:p>
          <a:p>
            <a:r>
              <a:rPr lang="hu-HU" sz="2800" dirty="0" smtClean="0">
                <a:solidFill>
                  <a:srgbClr val="A50021"/>
                </a:solidFill>
              </a:rPr>
              <a:t>250/353=0,71</a:t>
            </a:r>
            <a:endParaRPr lang="hu-HU" sz="2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98"/>
            <a:ext cx="9144000" cy="668740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34289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56"/>
            <a:ext cx="9144000" cy="661748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34289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8"/>
            <a:ext cx="9144000" cy="67998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11760" y="34289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7" y="104728"/>
            <a:ext cx="9144000" cy="664854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564160" y="35813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"/>
            <a:ext cx="9144000" cy="67433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64160" y="358139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200" dirty="0" smtClean="0">
                <a:solidFill>
                  <a:schemeClr val="bg1">
                    <a:lumMod val="65000"/>
                  </a:schemeClr>
                </a:solidFill>
              </a:rPr>
              <a:t>Szerkezet</a:t>
            </a:r>
            <a:endParaRPr lang="hu-HU" sz="7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creenHunter_06 Nov. 25 21.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"/>
            <a:ext cx="9144000" cy="680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18702</TotalTime>
  <Words>712</Words>
  <Application>Microsoft Office PowerPoint</Application>
  <PresentationFormat>Diavetítés a képernyőre (4:3 oldalarány)</PresentationFormat>
  <Paragraphs>156</Paragraphs>
  <Slides>27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Otthon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Hidas Gabor</dc:creator>
  <cp:lastModifiedBy>Hidas Gábor</cp:lastModifiedBy>
  <cp:revision>462</cp:revision>
  <dcterms:created xsi:type="dcterms:W3CDTF">2003-03-18T20:31:58Z</dcterms:created>
  <dcterms:modified xsi:type="dcterms:W3CDTF">2012-04-18T13:18:10Z</dcterms:modified>
</cp:coreProperties>
</file>