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84" r:id="rId2"/>
    <p:sldId id="670" r:id="rId3"/>
    <p:sldId id="672" r:id="rId4"/>
    <p:sldId id="673" r:id="rId5"/>
    <p:sldId id="674" r:id="rId6"/>
    <p:sldId id="675" r:id="rId7"/>
    <p:sldId id="676" r:id="rId8"/>
    <p:sldId id="677" r:id="rId9"/>
    <p:sldId id="678" r:id="rId10"/>
    <p:sldId id="679" r:id="rId11"/>
    <p:sldId id="671" r:id="rId12"/>
    <p:sldId id="669" r:id="rId13"/>
    <p:sldId id="615" r:id="rId14"/>
    <p:sldId id="648" r:id="rId15"/>
    <p:sldId id="649" r:id="rId16"/>
    <p:sldId id="656" r:id="rId17"/>
    <p:sldId id="667" r:id="rId18"/>
    <p:sldId id="680" r:id="rId19"/>
    <p:sldId id="622" r:id="rId20"/>
    <p:sldId id="623" r:id="rId21"/>
    <p:sldId id="624" r:id="rId22"/>
    <p:sldId id="625" r:id="rId23"/>
    <p:sldId id="626" r:id="rId24"/>
    <p:sldId id="627" r:id="rId25"/>
    <p:sldId id="628" r:id="rId26"/>
    <p:sldId id="629" r:id="rId27"/>
    <p:sldId id="681" r:id="rId28"/>
    <p:sldId id="620" r:id="rId29"/>
  </p:sldIdLst>
  <p:sldSz cx="9144000" cy="6858000" type="screen4x3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8" autoAdjust="0"/>
    <p:restoredTop sz="94717" autoAdjust="0"/>
  </p:normalViewPr>
  <p:slideViewPr>
    <p:cSldViewPr>
      <p:cViewPr varScale="1">
        <p:scale>
          <a:sx n="78" d="100"/>
          <a:sy n="78" d="100"/>
        </p:scale>
        <p:origin x="176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70785-295D-4B9B-9A37-6B96D54C14E7}" type="datetimeFigureOut">
              <a:rPr lang="en-US" smtClean="0"/>
              <a:pPr/>
              <a:t>12/8/16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AC5B8-3AB2-4351-AEA8-87F18411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77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3D5B6-FB60-46E4-80F6-EE03E3B5734A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ADE18-180C-4996-B76B-8C29762D67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1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219201" y="3543300"/>
            <a:ext cx="6705600" cy="308610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FBAD3-2383-4B32-8348-E8C5DFD62443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44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xfrm>
            <a:off x="906463" y="5129213"/>
            <a:ext cx="4984750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CEC9722-631D-0940-B423-F3B88F4FD8D7}" type="slidenum">
              <a:rPr lang="de-DE" altLang="en-US" sz="1200"/>
              <a:pPr/>
              <a:t>14</a:t>
            </a:fld>
            <a:endParaRPr lang="de-DE" altLang="en-US" sz="1200"/>
          </a:p>
        </p:txBody>
      </p:sp>
    </p:spTree>
    <p:extLst>
      <p:ext uri="{BB962C8B-B14F-4D97-AF65-F5344CB8AC3E}">
        <p14:creationId xmlns:p14="http://schemas.microsoft.com/office/powerpoint/2010/main" val="532499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>
          <a:xfrm>
            <a:off x="906463" y="5129213"/>
            <a:ext cx="4984750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57027DE-C6EA-2B48-8302-4AEEC19D21FA}" type="slidenum">
              <a:rPr lang="de-DE" altLang="en-US" sz="1200"/>
              <a:pPr/>
              <a:t>15</a:t>
            </a:fld>
            <a:endParaRPr lang="de-DE" altLang="en-US" sz="1200"/>
          </a:p>
        </p:txBody>
      </p:sp>
    </p:spTree>
    <p:extLst>
      <p:ext uri="{BB962C8B-B14F-4D97-AF65-F5344CB8AC3E}">
        <p14:creationId xmlns:p14="http://schemas.microsoft.com/office/powerpoint/2010/main" val="1917176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izenplatzhalter 2"/>
          <p:cNvSpPr>
            <a:spLocks noGrp="1"/>
          </p:cNvSpPr>
          <p:nvPr>
            <p:ph type="body" idx="1"/>
          </p:nvPr>
        </p:nvSpPr>
        <p:spPr>
          <a:xfrm>
            <a:off x="906463" y="5129213"/>
            <a:ext cx="4984750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88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C9F43C1-DE4D-3447-ADD1-F84FE4815528}" type="slidenum">
              <a:rPr lang="de-DE" altLang="en-US" sz="1200"/>
              <a:pPr/>
              <a:t>16</a:t>
            </a:fld>
            <a:endParaRPr lang="de-DE" altLang="en-US" sz="1200"/>
          </a:p>
        </p:txBody>
      </p:sp>
    </p:spTree>
    <p:extLst>
      <p:ext uri="{BB962C8B-B14F-4D97-AF65-F5344CB8AC3E}">
        <p14:creationId xmlns:p14="http://schemas.microsoft.com/office/powerpoint/2010/main" val="183281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xfrm>
            <a:off x="906463" y="5129213"/>
            <a:ext cx="4984750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ea typeface="ＭＳ Ｐゴシック" charset="-128"/>
              </a:rPr>
              <a:t>data.gv.at hat im Juni 2014 den UN Public Service Award 2014 gewonnen</a:t>
            </a:r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BD0D149-5EF6-3D4B-8EC2-CC919FE35371}" type="slidenum">
              <a:rPr lang="de-DE" altLang="en-US" sz="1200"/>
              <a:pPr/>
              <a:t>17</a:t>
            </a:fld>
            <a:endParaRPr lang="de-DE" altLang="en-US" sz="1200"/>
          </a:p>
        </p:txBody>
      </p:sp>
    </p:spTree>
    <p:extLst>
      <p:ext uri="{BB962C8B-B14F-4D97-AF65-F5344CB8AC3E}">
        <p14:creationId xmlns:p14="http://schemas.microsoft.com/office/powerpoint/2010/main" val="1706494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23468-422C-47B1-A154-90E90E982CDB}" type="slidenum">
              <a:rPr lang="de-DE"/>
              <a:pPr/>
              <a:t>19</a:t>
            </a:fld>
            <a:endParaRPr lang="de-D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9457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49156" name="Foliennummernplatzhalter 3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 eaLnBrk="0" hangingPunct="0"/>
            <a:fld id="{F2DC0397-0842-3A49-B34D-741A129569EC}" type="slidenum">
              <a:rPr lang="de-DE" sz="1200"/>
              <a:pPr algn="r" eaLnBrk="0" hangingPunct="0"/>
              <a:t>28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451112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5" descr="Z:\logos\carto_bildmarke_CMYK.t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32656"/>
            <a:ext cx="148409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E79CC-57BC-4D11-A934-90314751762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990600"/>
            <a:ext cx="7543800" cy="685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219200" y="1828800"/>
            <a:ext cx="3695700" cy="21336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1219200" y="4114800"/>
            <a:ext cx="3695700" cy="21336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5067300" y="1828800"/>
            <a:ext cx="3695700" cy="44196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0DBA6D-B121-434E-9102-3ED255A6E164}" type="datetime1">
              <a:rPr lang="de-DE"/>
              <a:pPr/>
              <a:t>08.12.16</a:t>
            </a:fld>
            <a:endParaRPr lang="de-DE" sz="140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 </a:t>
            </a:r>
            <a:r>
              <a:rPr lang="en-GB"/>
              <a:t>©</a:t>
            </a:r>
            <a:r>
              <a:rPr lang="de-DE"/>
              <a:t> Salzburg Research Forschungsgesellschaft 2009. No reproduction without written permission.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E8C63-5177-4C31-A562-01671805080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990600"/>
            <a:ext cx="7543800" cy="685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19200" y="1828800"/>
            <a:ext cx="3695700" cy="44196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67300" y="1828800"/>
            <a:ext cx="3695700" cy="44196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41D285-7E54-467A-8C11-E7F9E2286BA5}" type="datetime1">
              <a:rPr lang="de-DE"/>
              <a:pPr/>
              <a:t>08.12.16</a:t>
            </a:fld>
            <a:endParaRPr lang="de-DE" sz="140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 </a:t>
            </a:r>
            <a:r>
              <a:rPr lang="en-GB"/>
              <a:t>©</a:t>
            </a:r>
            <a:r>
              <a:rPr lang="de-DE"/>
              <a:t> Salzburg Research Forschungsgesellschaft 2009. No reproduction without written permission.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942FE-E04A-465F-B5F8-16501C251C6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597D1-F7F2-4613-9E50-5485C8C4C80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7" name="Picture 5" descr="Z:\logos\carto_bildmarke_CMYK.t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6378012"/>
            <a:ext cx="936104" cy="36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emf"/><Relationship Id="rId20" Type="http://schemas.openxmlformats.org/officeDocument/2006/relationships/oleObject" Target="../embeddings/oleObject6.bin"/><Relationship Id="rId21" Type="http://schemas.openxmlformats.org/officeDocument/2006/relationships/image" Target="../media/image30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28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9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jpeg"/><Relationship Id="rId19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6.emf"/><Relationship Id="rId8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3212976"/>
            <a:ext cx="8316912" cy="16891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de-DE" sz="2800" dirty="0" smtClean="0">
                <a:solidFill>
                  <a:schemeClr val="tx1"/>
                </a:solidFill>
                <a:latin typeface="Arial" charset="0"/>
              </a:rPr>
            </a:b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de-DE" sz="2800" dirty="0" smtClean="0">
                <a:solidFill>
                  <a:schemeClr val="tx1"/>
                </a:solidFill>
                <a:latin typeface="Arial" charset="0"/>
              </a:rPr>
            </a:br>
            <a:r>
              <a:rPr lang="de-DE" sz="2800" dirty="0" smtClean="0">
                <a:latin typeface="Arial" charset="0"/>
              </a:rPr>
              <a:t/>
            </a:r>
            <a:br>
              <a:rPr lang="de-DE" sz="2800" dirty="0" smtClean="0">
                <a:latin typeface="Arial" charset="0"/>
              </a:rPr>
            </a:br>
            <a:r>
              <a:rPr lang="en-US" sz="4000" b="1" dirty="0" smtClean="0">
                <a:latin typeface="TU Text Regular" pitchFamily="2" charset="0"/>
              </a:rPr>
              <a:t>Current research projects</a:t>
            </a:r>
            <a:r>
              <a:rPr lang="en-US" sz="3200" b="1" dirty="0" smtClean="0">
                <a:latin typeface="Arial" charset="0"/>
              </a:rPr>
              <a:t/>
            </a:r>
            <a:br>
              <a:rPr lang="en-US" sz="3200" b="1" dirty="0" smtClean="0">
                <a:latin typeface="Arial" charset="0"/>
              </a:rPr>
            </a:br>
            <a:r>
              <a:rPr lang="en-US" sz="3200" b="1" dirty="0" smtClean="0">
                <a:latin typeface="Arial" charset="0"/>
              </a:rPr>
              <a:t/>
            </a:r>
            <a:br>
              <a:rPr lang="en-US" sz="3200" b="1" dirty="0" smtClean="0">
                <a:latin typeface="Arial" charset="0"/>
              </a:rPr>
            </a:br>
            <a:r>
              <a:rPr lang="en-US" sz="3200" dirty="0" smtClean="0">
                <a:latin typeface="Arial" charset="0"/>
              </a:rPr>
              <a:t/>
            </a:r>
            <a:br>
              <a:rPr lang="en-US" sz="3200" dirty="0" smtClean="0">
                <a:latin typeface="Arial" charset="0"/>
              </a:rPr>
            </a:br>
            <a:r>
              <a:rPr lang="de-DE" sz="2400" dirty="0" smtClean="0">
                <a:latin typeface="Arial" charset="0"/>
              </a:rPr>
              <a:t/>
            </a:r>
            <a:br>
              <a:rPr lang="de-DE" sz="2400" dirty="0" smtClean="0">
                <a:latin typeface="Arial" charset="0"/>
              </a:rPr>
            </a:br>
            <a:r>
              <a:rPr lang="de-DE" sz="2400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2400" dirty="0" smtClean="0">
                <a:solidFill>
                  <a:srgbClr val="4D4D4D"/>
                </a:solidFill>
                <a:latin typeface="Arial" charset="0"/>
              </a:rPr>
            </a:br>
            <a:r>
              <a:rPr lang="de-DE" sz="2400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2400" dirty="0" smtClean="0">
                <a:solidFill>
                  <a:srgbClr val="4D4D4D"/>
                </a:solidFill>
                <a:latin typeface="Arial" charset="0"/>
              </a:rPr>
            </a:br>
            <a:r>
              <a:rPr lang="de-DE" sz="2400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2400" dirty="0" smtClean="0">
                <a:solidFill>
                  <a:srgbClr val="4D4D4D"/>
                </a:solidFill>
                <a:latin typeface="Arial" charset="0"/>
              </a:rPr>
            </a:br>
            <a:r>
              <a:rPr lang="de-DE" sz="2400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2400" dirty="0" smtClean="0">
                <a:solidFill>
                  <a:srgbClr val="4D4D4D"/>
                </a:solidFill>
                <a:latin typeface="Arial" charset="0"/>
              </a:rPr>
            </a:br>
            <a:r>
              <a:rPr lang="de-DE" sz="2400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2400" dirty="0" smtClean="0">
                <a:solidFill>
                  <a:srgbClr val="4D4D4D"/>
                </a:solidFill>
                <a:latin typeface="Arial" charset="0"/>
              </a:rPr>
            </a:br>
            <a:endParaRPr lang="de-DE" sz="1800" dirty="0" smtClean="0">
              <a:solidFill>
                <a:srgbClr val="777777"/>
              </a:solidFill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3568" y="5229200"/>
            <a:ext cx="2361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TU Text Regular" pitchFamily="2" charset="0"/>
              </a:rPr>
              <a:t>Georg Gartner</a:t>
            </a:r>
          </a:p>
          <a:p>
            <a:r>
              <a:rPr lang="de-AT" sz="2400" dirty="0" smtClean="0">
                <a:latin typeface="TU Text Regular" pitchFamily="2" charset="0"/>
              </a:rPr>
              <a:t>Budapest 2016</a:t>
            </a:r>
            <a:endParaRPr lang="de-AT" sz="2400" dirty="0">
              <a:latin typeface="TU Text Regular" pitchFamily="2" charset="0"/>
            </a:endParaRPr>
          </a:p>
        </p:txBody>
      </p:sp>
      <p:pic>
        <p:nvPicPr>
          <p:cNvPr id="6" name="Picture 5" descr="Z:\logos\carto_bildmarke_CMY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32656"/>
            <a:ext cx="148409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65513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Improving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Indoor</a:t>
            </a:r>
            <a:r>
              <a:rPr lang="de-AT" sz="2400" b="1" dirty="0" smtClean="0"/>
              <a:t> Navigation </a:t>
            </a:r>
            <a:r>
              <a:rPr lang="de-AT" sz="2400" b="1" dirty="0" err="1" smtClean="0"/>
              <a:t>by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applying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signage</a:t>
            </a:r>
            <a:r>
              <a:rPr lang="de-AT" sz="2400" b="1" dirty="0" smtClean="0"/>
              <a:t>  </a:t>
            </a:r>
            <a:endParaRPr lang="de-AT" sz="2400" b="1" dirty="0" smtClean="0"/>
          </a:p>
        </p:txBody>
      </p:sp>
      <p:pic>
        <p:nvPicPr>
          <p:cNvPr id="7" name="Picture 4" descr="http://images.amazon.com/images/G/01/software/detail-page/bhg-hdp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998" y="3466722"/>
            <a:ext cx="3672408" cy="3168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20888"/>
            <a:ext cx="6608054" cy="37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3858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Projects</a:t>
            </a:r>
            <a:r>
              <a:rPr lang="de-AT" sz="2400" dirty="0"/>
              <a:t> </a:t>
            </a:r>
            <a:r>
              <a:rPr lang="de-AT" sz="2400" b="1" dirty="0" err="1" smtClean="0">
                <a:solidFill>
                  <a:srgbClr val="000000"/>
                </a:solidFill>
              </a:rPr>
              <a:t>GenderAtlas</a:t>
            </a:r>
            <a:endParaRPr lang="de-AT" sz="2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1029" y="6314935"/>
            <a:ext cx="156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Genderatlas.at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5332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Projects </a:t>
            </a:r>
            <a:r>
              <a:rPr lang="de-AT" sz="2400" b="1" dirty="0" err="1" smtClean="0">
                <a:solidFill>
                  <a:srgbClr val="000000"/>
                </a:solidFill>
              </a:rPr>
              <a:t>GenderAtlas</a:t>
            </a:r>
            <a:r>
              <a:rPr lang="de-AT" sz="2400" b="1" dirty="0" smtClean="0">
                <a:solidFill>
                  <a:srgbClr val="000000"/>
                </a:solidFill>
              </a:rPr>
              <a:t> </a:t>
            </a:r>
            <a:r>
              <a:rPr lang="de-AT" sz="2400" b="1" dirty="0" err="1" smtClean="0">
                <a:solidFill>
                  <a:srgbClr val="000000"/>
                </a:solidFill>
              </a:rPr>
              <a:t>for</a:t>
            </a:r>
            <a:r>
              <a:rPr lang="de-AT" sz="2400" b="1" dirty="0" smtClean="0">
                <a:solidFill>
                  <a:srgbClr val="000000"/>
                </a:solidFill>
              </a:rPr>
              <a:t> Schools</a:t>
            </a:r>
            <a:endParaRPr lang="de-AT" sz="2400" dirty="0">
              <a:solidFill>
                <a:srgbClr val="000000"/>
              </a:solidFill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348880"/>
            <a:ext cx="7200800" cy="405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	</a:t>
            </a:r>
          </a:p>
        </p:txBody>
      </p:sp>
      <p:pic>
        <p:nvPicPr>
          <p:cNvPr id="1026" name="Picture 2" descr="U:\2...Dienstellen Externe\Länder\geoland\basemap.at\Dissemination\basemaplogo\basemap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1620" y="2592864"/>
            <a:ext cx="6840760" cy="2434363"/>
          </a:xfrm>
          <a:prstGeom prst="rect">
            <a:avLst/>
          </a:prstGeom>
          <a:noFill/>
        </p:spPr>
      </p:pic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81000" y="1480017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 eaLnBrk="1" hangingPunct="1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</a:rPr>
              <a:t/>
            </a:r>
            <a:br>
              <a:rPr lang="de-DE" b="1" dirty="0">
                <a:latin typeface="Arial Narrow" pitchFamily="34" charset="0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81000" y="1480017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 eaLnBrk="1" hangingPunct="1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</a:rPr>
              <a:t/>
            </a:r>
            <a:br>
              <a:rPr lang="de-DE" b="1" dirty="0">
                <a:latin typeface="Arial Narrow" pitchFamily="34" charset="0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3780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Projects </a:t>
            </a:r>
            <a:r>
              <a:rPr lang="de-AT" sz="2400" b="1" dirty="0" err="1" smtClean="0">
                <a:solidFill>
                  <a:srgbClr val="000000"/>
                </a:solidFill>
              </a:rPr>
              <a:t>basemap.at</a:t>
            </a:r>
            <a:endParaRPr lang="de-AT" sz="2400" dirty="0">
              <a:solidFill>
                <a:srgbClr val="0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83781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hteck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AT" altLang="en-US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7561" r="1170" b="8022"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6927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AT" altLang="en-US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9" t="1891" r="383" b="73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033557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hteck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AT" altLang="en-US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r="4765" b="73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033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quarter" idx="4294967295"/>
          </p:nvPr>
        </p:nvSpPr>
        <p:spPr>
          <a:xfrm>
            <a:off x="3810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25. Juni 2014</a:t>
            </a:r>
            <a:endParaRPr lang="de-DE">
              <a:latin typeface="Arial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3419475" y="6324600"/>
            <a:ext cx="5105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Mag. Wolfgang Jörg              Status: public</a:t>
            </a: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6324600"/>
            <a:ext cx="6096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EF341F7-76FE-8A44-8A08-7EB13298D5E4}" type="slidenum">
              <a:rPr lang="de-DE" altLang="en-US" sz="1400">
                <a:latin typeface="Calibri" charset="0"/>
              </a:rPr>
              <a:pPr/>
              <a:t>17</a:t>
            </a:fld>
            <a:endParaRPr lang="de-DE" altLang="en-US" sz="1400">
              <a:latin typeface="Calibri" charset="0"/>
            </a:endParaRPr>
          </a:p>
        </p:txBody>
      </p:sp>
      <p:sp>
        <p:nvSpPr>
          <p:cNvPr id="13" name="Datumsplatzhalter 3"/>
          <p:cNvSpPr txBox="1">
            <a:spLocks/>
          </p:cNvSpPr>
          <p:nvPr/>
        </p:nvSpPr>
        <p:spPr bwMode="auto">
          <a:xfrm>
            <a:off x="1587500" y="6324600"/>
            <a:ext cx="363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de-DE" sz="1400" dirty="0">
                <a:latin typeface="+mn-lt"/>
                <a:ea typeface="ＭＳ Ｐゴシック" pitchFamily="1" charset="-128"/>
              </a:rPr>
              <a:t>CMG-AE Tagung „Open Data, PSI, INSPIRE“</a:t>
            </a:r>
            <a:endParaRPr lang="de-DE" sz="1400" dirty="0">
              <a:ea typeface="ＭＳ Ｐゴシック" pitchFamily="1" charset="-128"/>
            </a:endParaRPr>
          </a:p>
        </p:txBody>
      </p:sp>
      <p:sp>
        <p:nvSpPr>
          <p:cNvPr id="50182" name="Rechteck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AT" altLang="en-US"/>
          </a:p>
        </p:txBody>
      </p:sp>
      <p:sp>
        <p:nvSpPr>
          <p:cNvPr id="501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5613" cy="1143000"/>
          </a:xfrm>
        </p:spPr>
        <p:txBody>
          <a:bodyPr/>
          <a:lstStyle/>
          <a:p>
            <a:pPr eaLnBrk="1" hangingPunct="1"/>
            <a:r>
              <a:rPr lang="de-DE" altLang="en-US" sz="3600">
                <a:solidFill>
                  <a:srgbClr val="C00000"/>
                </a:solidFill>
              </a:rPr>
              <a:t>Winner - UN Public Service Award 2014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81000" y="1479550"/>
            <a:ext cx="90678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>
                <a:alpha val="50000"/>
              </a:schemeClr>
            </a:outerShdw>
          </a:effectLst>
        </p:spPr>
        <p:txBody>
          <a:bodyPr anchor="ctr"/>
          <a:lstStyle/>
          <a:p>
            <a:pPr algn="ctr" defTabSz="979488">
              <a:lnSpc>
                <a:spcPct val="130000"/>
              </a:lnSpc>
              <a:defRPr/>
            </a:pPr>
            <a:r>
              <a:rPr lang="de-DE" b="1" dirty="0">
                <a:latin typeface="Arial Narrow" pitchFamily="34" charset="0"/>
                <a:ea typeface="ＭＳ Ｐゴシック" pitchFamily="1" charset="-128"/>
              </a:rPr>
              <a:t/>
            </a:r>
            <a:br>
              <a:rPr lang="de-DE" b="1" dirty="0">
                <a:latin typeface="Arial Narrow" pitchFamily="34" charset="0"/>
                <a:ea typeface="ＭＳ Ｐゴシック" pitchFamily="1" charset="-128"/>
              </a:rPr>
            </a:br>
            <a:endParaRPr lang="de-DE" sz="4400" b="1" dirty="0">
              <a:solidFill>
                <a:schemeClr val="accent2"/>
              </a:solidFill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85" t="10311" r="2218" b="14239"/>
          <a:stretch>
            <a:fillRect/>
          </a:stretch>
        </p:blipFill>
        <p:spPr bwMode="auto">
          <a:xfrm>
            <a:off x="468313" y="1628775"/>
            <a:ext cx="4319587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un public service award 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5550" y="2420938"/>
            <a:ext cx="4579938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245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ien3d_overview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538" y="2232025"/>
            <a:ext cx="42291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student with backpack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3524250"/>
            <a:ext cx="611187" cy="1809750"/>
          </a:xfrm>
          <a:noFill/>
        </p:spPr>
      </p:pic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4140200" y="4516438"/>
            <a:ext cx="647700" cy="519112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3340100" y="4152900"/>
            <a:ext cx="368300" cy="258763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2952750" y="47450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3835400" y="449738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2413000" y="4305300"/>
            <a:ext cx="1854200" cy="641350"/>
          </a:xfrm>
          <a:custGeom>
            <a:avLst/>
            <a:gdLst>
              <a:gd name="T0" fmla="*/ 0 w 1168"/>
              <a:gd name="T1" fmla="*/ 2147483647 h 404"/>
              <a:gd name="T2" fmla="*/ 2147483647 w 1168"/>
              <a:gd name="T3" fmla="*/ 2147483647 h 404"/>
              <a:gd name="T4" fmla="*/ 2147483647 w 1168"/>
              <a:gd name="T5" fmla="*/ 2147483647 h 404"/>
              <a:gd name="T6" fmla="*/ 2147483647 w 1168"/>
              <a:gd name="T7" fmla="*/ 2147483647 h 404"/>
              <a:gd name="T8" fmla="*/ 2147483647 w 1168"/>
              <a:gd name="T9" fmla="*/ 2147483647 h 404"/>
              <a:gd name="T10" fmla="*/ 2147483647 w 1168"/>
              <a:gd name="T11" fmla="*/ 2147483647 h 4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68"/>
              <a:gd name="T19" fmla="*/ 0 h 404"/>
              <a:gd name="T20" fmla="*/ 1168 w 1168"/>
              <a:gd name="T21" fmla="*/ 404 h 4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68" h="404">
                <a:moveTo>
                  <a:pt x="0" y="305"/>
                </a:moveTo>
                <a:cubicBezTo>
                  <a:pt x="145" y="153"/>
                  <a:pt x="291" y="2"/>
                  <a:pt x="408" y="1"/>
                </a:cubicBezTo>
                <a:cubicBezTo>
                  <a:pt x="525" y="0"/>
                  <a:pt x="613" y="230"/>
                  <a:pt x="704" y="297"/>
                </a:cubicBezTo>
                <a:cubicBezTo>
                  <a:pt x="795" y="364"/>
                  <a:pt x="893" y="398"/>
                  <a:pt x="952" y="401"/>
                </a:cubicBezTo>
                <a:cubicBezTo>
                  <a:pt x="1011" y="404"/>
                  <a:pt x="1020" y="329"/>
                  <a:pt x="1056" y="313"/>
                </a:cubicBezTo>
                <a:cubicBezTo>
                  <a:pt x="1092" y="297"/>
                  <a:pt x="1130" y="301"/>
                  <a:pt x="1168" y="305"/>
                </a:cubicBezTo>
              </a:path>
            </a:pathLst>
          </a:custGeom>
          <a:noFill/>
          <a:ln w="38100">
            <a:solidFill>
              <a:srgbClr val="1313FF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5" name="Freeform 10"/>
          <p:cNvSpPr>
            <a:spLocks/>
          </p:cNvSpPr>
          <p:nvPr/>
        </p:nvSpPr>
        <p:spPr bwMode="auto">
          <a:xfrm>
            <a:off x="2387600" y="3943350"/>
            <a:ext cx="1981200" cy="846138"/>
          </a:xfrm>
          <a:custGeom>
            <a:avLst/>
            <a:gdLst>
              <a:gd name="T0" fmla="*/ 0 w 1248"/>
              <a:gd name="T1" fmla="*/ 2147483647 h 533"/>
              <a:gd name="T2" fmla="*/ 2147483647 w 1248"/>
              <a:gd name="T3" fmla="*/ 2147483647 h 533"/>
              <a:gd name="T4" fmla="*/ 2147483647 w 1248"/>
              <a:gd name="T5" fmla="*/ 2147483647 h 533"/>
              <a:gd name="T6" fmla="*/ 2147483647 w 1248"/>
              <a:gd name="T7" fmla="*/ 2147483647 h 533"/>
              <a:gd name="T8" fmla="*/ 2147483647 w 1248"/>
              <a:gd name="T9" fmla="*/ 2147483647 h 533"/>
              <a:gd name="T10" fmla="*/ 2147483647 w 1248"/>
              <a:gd name="T11" fmla="*/ 2147483647 h 5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8"/>
              <a:gd name="T19" fmla="*/ 0 h 533"/>
              <a:gd name="T20" fmla="*/ 1248 w 1248"/>
              <a:gd name="T21" fmla="*/ 533 h 5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8" h="533">
                <a:moveTo>
                  <a:pt x="0" y="533"/>
                </a:moveTo>
                <a:cubicBezTo>
                  <a:pt x="180" y="388"/>
                  <a:pt x="360" y="244"/>
                  <a:pt x="496" y="157"/>
                </a:cubicBezTo>
                <a:cubicBezTo>
                  <a:pt x="632" y="70"/>
                  <a:pt x="747" y="26"/>
                  <a:pt x="816" y="13"/>
                </a:cubicBezTo>
                <a:cubicBezTo>
                  <a:pt x="885" y="0"/>
                  <a:pt x="847" y="26"/>
                  <a:pt x="912" y="77"/>
                </a:cubicBezTo>
                <a:cubicBezTo>
                  <a:pt x="977" y="128"/>
                  <a:pt x="1168" y="252"/>
                  <a:pt x="1208" y="317"/>
                </a:cubicBezTo>
                <a:cubicBezTo>
                  <a:pt x="1248" y="382"/>
                  <a:pt x="1161" y="444"/>
                  <a:pt x="1152" y="469"/>
                </a:cubicBezTo>
              </a:path>
            </a:pathLst>
          </a:custGeom>
          <a:noFill/>
          <a:ln w="38100">
            <a:solidFill>
              <a:srgbClr val="1313FF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6" name="Freeform 11"/>
          <p:cNvSpPr>
            <a:spLocks/>
          </p:cNvSpPr>
          <p:nvPr/>
        </p:nvSpPr>
        <p:spPr bwMode="auto">
          <a:xfrm>
            <a:off x="2400300" y="4279900"/>
            <a:ext cx="1816100" cy="561975"/>
          </a:xfrm>
          <a:custGeom>
            <a:avLst/>
            <a:gdLst>
              <a:gd name="T0" fmla="*/ 0 w 1144"/>
              <a:gd name="T1" fmla="*/ 2147483647 h 354"/>
              <a:gd name="T2" fmla="*/ 2147483647 w 1144"/>
              <a:gd name="T3" fmla="*/ 2147483647 h 354"/>
              <a:gd name="T4" fmla="*/ 2147483647 w 1144"/>
              <a:gd name="T5" fmla="*/ 2147483647 h 354"/>
              <a:gd name="T6" fmla="*/ 2147483647 w 1144"/>
              <a:gd name="T7" fmla="*/ 2147483647 h 354"/>
              <a:gd name="T8" fmla="*/ 2147483647 w 1144"/>
              <a:gd name="T9" fmla="*/ 2147483647 h 354"/>
              <a:gd name="T10" fmla="*/ 2147483647 w 1144"/>
              <a:gd name="T11" fmla="*/ 2147483647 h 354"/>
              <a:gd name="T12" fmla="*/ 2147483647 w 1144"/>
              <a:gd name="T13" fmla="*/ 2147483647 h 354"/>
              <a:gd name="T14" fmla="*/ 2147483647 w 1144"/>
              <a:gd name="T15" fmla="*/ 2147483647 h 354"/>
              <a:gd name="T16" fmla="*/ 2147483647 w 1144"/>
              <a:gd name="T17" fmla="*/ 2147483647 h 3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4"/>
              <a:gd name="T28" fmla="*/ 0 h 354"/>
              <a:gd name="T29" fmla="*/ 1144 w 1144"/>
              <a:gd name="T30" fmla="*/ 354 h 3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4" h="354">
                <a:moveTo>
                  <a:pt x="0" y="329"/>
                </a:moveTo>
                <a:cubicBezTo>
                  <a:pt x="144" y="205"/>
                  <a:pt x="288" y="82"/>
                  <a:pt x="376" y="41"/>
                </a:cubicBezTo>
                <a:cubicBezTo>
                  <a:pt x="464" y="0"/>
                  <a:pt x="496" y="69"/>
                  <a:pt x="528" y="81"/>
                </a:cubicBezTo>
                <a:cubicBezTo>
                  <a:pt x="560" y="93"/>
                  <a:pt x="548" y="118"/>
                  <a:pt x="568" y="113"/>
                </a:cubicBezTo>
                <a:cubicBezTo>
                  <a:pt x="588" y="108"/>
                  <a:pt x="628" y="53"/>
                  <a:pt x="648" y="49"/>
                </a:cubicBezTo>
                <a:cubicBezTo>
                  <a:pt x="668" y="45"/>
                  <a:pt x="673" y="86"/>
                  <a:pt x="688" y="89"/>
                </a:cubicBezTo>
                <a:cubicBezTo>
                  <a:pt x="703" y="92"/>
                  <a:pt x="679" y="28"/>
                  <a:pt x="736" y="65"/>
                </a:cubicBezTo>
                <a:cubicBezTo>
                  <a:pt x="793" y="102"/>
                  <a:pt x="964" y="272"/>
                  <a:pt x="1032" y="313"/>
                </a:cubicBezTo>
                <a:cubicBezTo>
                  <a:pt x="1100" y="354"/>
                  <a:pt x="1125" y="313"/>
                  <a:pt x="1144" y="313"/>
                </a:cubicBezTo>
              </a:path>
            </a:pathLst>
          </a:custGeom>
          <a:noFill/>
          <a:ln w="38100">
            <a:solidFill>
              <a:srgbClr val="1313FF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7" name="Freeform 12"/>
          <p:cNvSpPr>
            <a:spLocks/>
          </p:cNvSpPr>
          <p:nvPr/>
        </p:nvSpPr>
        <p:spPr bwMode="auto">
          <a:xfrm>
            <a:off x="2312988" y="4427538"/>
            <a:ext cx="1890712" cy="801687"/>
          </a:xfrm>
          <a:custGeom>
            <a:avLst/>
            <a:gdLst>
              <a:gd name="T0" fmla="*/ 2147483647 w 1191"/>
              <a:gd name="T1" fmla="*/ 2147483647 h 505"/>
              <a:gd name="T2" fmla="*/ 2147483647 w 1191"/>
              <a:gd name="T3" fmla="*/ 2147483647 h 505"/>
              <a:gd name="T4" fmla="*/ 2147483647 w 1191"/>
              <a:gd name="T5" fmla="*/ 2147483647 h 505"/>
              <a:gd name="T6" fmla="*/ 2147483647 w 1191"/>
              <a:gd name="T7" fmla="*/ 2147483647 h 505"/>
              <a:gd name="T8" fmla="*/ 2147483647 w 1191"/>
              <a:gd name="T9" fmla="*/ 2147483647 h 505"/>
              <a:gd name="T10" fmla="*/ 2147483647 w 1191"/>
              <a:gd name="T11" fmla="*/ 2147483647 h 505"/>
              <a:gd name="T12" fmla="*/ 2147483647 w 1191"/>
              <a:gd name="T13" fmla="*/ 2147483647 h 505"/>
              <a:gd name="T14" fmla="*/ 2147483647 w 1191"/>
              <a:gd name="T15" fmla="*/ 2147483647 h 505"/>
              <a:gd name="T16" fmla="*/ 2147483647 w 1191"/>
              <a:gd name="T17" fmla="*/ 2147483647 h 505"/>
              <a:gd name="T18" fmla="*/ 2147483647 w 1191"/>
              <a:gd name="T19" fmla="*/ 2147483647 h 505"/>
              <a:gd name="T20" fmla="*/ 2147483647 w 1191"/>
              <a:gd name="T21" fmla="*/ 2147483647 h 5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91"/>
              <a:gd name="T34" fmla="*/ 0 h 505"/>
              <a:gd name="T35" fmla="*/ 1191 w 1191"/>
              <a:gd name="T36" fmla="*/ 505 h 50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91" h="505">
                <a:moveTo>
                  <a:pt x="23" y="292"/>
                </a:moveTo>
                <a:cubicBezTo>
                  <a:pt x="11" y="358"/>
                  <a:pt x="0" y="425"/>
                  <a:pt x="23" y="460"/>
                </a:cubicBezTo>
                <a:cubicBezTo>
                  <a:pt x="46" y="495"/>
                  <a:pt x="124" y="505"/>
                  <a:pt x="159" y="500"/>
                </a:cubicBezTo>
                <a:cubicBezTo>
                  <a:pt x="194" y="495"/>
                  <a:pt x="174" y="500"/>
                  <a:pt x="231" y="428"/>
                </a:cubicBezTo>
                <a:cubicBezTo>
                  <a:pt x="288" y="356"/>
                  <a:pt x="448" y="136"/>
                  <a:pt x="503" y="68"/>
                </a:cubicBezTo>
                <a:cubicBezTo>
                  <a:pt x="558" y="0"/>
                  <a:pt x="535" y="16"/>
                  <a:pt x="559" y="20"/>
                </a:cubicBezTo>
                <a:cubicBezTo>
                  <a:pt x="583" y="24"/>
                  <a:pt x="610" y="63"/>
                  <a:pt x="647" y="92"/>
                </a:cubicBezTo>
                <a:cubicBezTo>
                  <a:pt x="684" y="121"/>
                  <a:pt x="740" y="197"/>
                  <a:pt x="783" y="196"/>
                </a:cubicBezTo>
                <a:cubicBezTo>
                  <a:pt x="826" y="195"/>
                  <a:pt x="851" y="77"/>
                  <a:pt x="903" y="84"/>
                </a:cubicBezTo>
                <a:cubicBezTo>
                  <a:pt x="955" y="91"/>
                  <a:pt x="1047" y="217"/>
                  <a:pt x="1095" y="236"/>
                </a:cubicBezTo>
                <a:cubicBezTo>
                  <a:pt x="1143" y="255"/>
                  <a:pt x="1175" y="203"/>
                  <a:pt x="1191" y="196"/>
                </a:cubicBezTo>
              </a:path>
            </a:pathLst>
          </a:custGeom>
          <a:noFill/>
          <a:ln w="38100">
            <a:solidFill>
              <a:srgbClr val="1313FF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8" name="Freeform 13"/>
          <p:cNvSpPr>
            <a:spLocks/>
          </p:cNvSpPr>
          <p:nvPr/>
        </p:nvSpPr>
        <p:spPr bwMode="auto">
          <a:xfrm>
            <a:off x="2349500" y="3411538"/>
            <a:ext cx="1866900" cy="1416050"/>
          </a:xfrm>
          <a:custGeom>
            <a:avLst/>
            <a:gdLst>
              <a:gd name="T0" fmla="*/ 0 w 1176"/>
              <a:gd name="T1" fmla="*/ 2147483647 h 892"/>
              <a:gd name="T2" fmla="*/ 2147483647 w 1176"/>
              <a:gd name="T3" fmla="*/ 2147483647 h 892"/>
              <a:gd name="T4" fmla="*/ 2147483647 w 1176"/>
              <a:gd name="T5" fmla="*/ 2147483647 h 892"/>
              <a:gd name="T6" fmla="*/ 2147483647 w 1176"/>
              <a:gd name="T7" fmla="*/ 2147483647 h 892"/>
              <a:gd name="T8" fmla="*/ 2147483647 w 1176"/>
              <a:gd name="T9" fmla="*/ 2147483647 h 892"/>
              <a:gd name="T10" fmla="*/ 2147483647 w 1176"/>
              <a:gd name="T11" fmla="*/ 2147483647 h 892"/>
              <a:gd name="T12" fmla="*/ 2147483647 w 1176"/>
              <a:gd name="T13" fmla="*/ 2147483647 h 892"/>
              <a:gd name="T14" fmla="*/ 2147483647 w 1176"/>
              <a:gd name="T15" fmla="*/ 2147483647 h 892"/>
              <a:gd name="T16" fmla="*/ 2147483647 w 1176"/>
              <a:gd name="T17" fmla="*/ 2147483647 h 892"/>
              <a:gd name="T18" fmla="*/ 2147483647 w 1176"/>
              <a:gd name="T19" fmla="*/ 2147483647 h 892"/>
              <a:gd name="T20" fmla="*/ 2147483647 w 1176"/>
              <a:gd name="T21" fmla="*/ 2147483647 h 892"/>
              <a:gd name="T22" fmla="*/ 2147483647 w 1176"/>
              <a:gd name="T23" fmla="*/ 2147483647 h 892"/>
              <a:gd name="T24" fmla="*/ 2147483647 w 1176"/>
              <a:gd name="T25" fmla="*/ 2147483647 h 892"/>
              <a:gd name="T26" fmla="*/ 2147483647 w 1176"/>
              <a:gd name="T27" fmla="*/ 2147483647 h 892"/>
              <a:gd name="T28" fmla="*/ 2147483647 w 1176"/>
              <a:gd name="T29" fmla="*/ 2147483647 h 892"/>
              <a:gd name="T30" fmla="*/ 2147483647 w 1176"/>
              <a:gd name="T31" fmla="*/ 2147483647 h 8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76"/>
              <a:gd name="T49" fmla="*/ 0 h 892"/>
              <a:gd name="T50" fmla="*/ 1176 w 1176"/>
              <a:gd name="T51" fmla="*/ 892 h 89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76" h="892">
                <a:moveTo>
                  <a:pt x="0" y="892"/>
                </a:moveTo>
                <a:cubicBezTo>
                  <a:pt x="114" y="784"/>
                  <a:pt x="229" y="677"/>
                  <a:pt x="344" y="596"/>
                </a:cubicBezTo>
                <a:cubicBezTo>
                  <a:pt x="459" y="515"/>
                  <a:pt x="600" y="447"/>
                  <a:pt x="688" y="404"/>
                </a:cubicBezTo>
                <a:cubicBezTo>
                  <a:pt x="776" y="361"/>
                  <a:pt x="804" y="379"/>
                  <a:pt x="872" y="340"/>
                </a:cubicBezTo>
                <a:cubicBezTo>
                  <a:pt x="940" y="301"/>
                  <a:pt x="1067" y="215"/>
                  <a:pt x="1096" y="172"/>
                </a:cubicBezTo>
                <a:cubicBezTo>
                  <a:pt x="1125" y="129"/>
                  <a:pt x="1083" y="112"/>
                  <a:pt x="1048" y="84"/>
                </a:cubicBezTo>
                <a:cubicBezTo>
                  <a:pt x="1013" y="56"/>
                  <a:pt x="931" y="8"/>
                  <a:pt x="888" y="4"/>
                </a:cubicBezTo>
                <a:cubicBezTo>
                  <a:pt x="845" y="0"/>
                  <a:pt x="805" y="39"/>
                  <a:pt x="792" y="60"/>
                </a:cubicBezTo>
                <a:cubicBezTo>
                  <a:pt x="779" y="81"/>
                  <a:pt x="812" y="113"/>
                  <a:pt x="808" y="132"/>
                </a:cubicBezTo>
                <a:cubicBezTo>
                  <a:pt x="804" y="151"/>
                  <a:pt x="751" y="148"/>
                  <a:pt x="768" y="172"/>
                </a:cubicBezTo>
                <a:cubicBezTo>
                  <a:pt x="785" y="196"/>
                  <a:pt x="888" y="244"/>
                  <a:pt x="912" y="276"/>
                </a:cubicBezTo>
                <a:cubicBezTo>
                  <a:pt x="936" y="308"/>
                  <a:pt x="893" y="331"/>
                  <a:pt x="912" y="364"/>
                </a:cubicBezTo>
                <a:cubicBezTo>
                  <a:pt x="931" y="397"/>
                  <a:pt x="1016" y="440"/>
                  <a:pt x="1024" y="476"/>
                </a:cubicBezTo>
                <a:cubicBezTo>
                  <a:pt x="1032" y="512"/>
                  <a:pt x="963" y="556"/>
                  <a:pt x="960" y="580"/>
                </a:cubicBezTo>
                <a:cubicBezTo>
                  <a:pt x="957" y="604"/>
                  <a:pt x="972" y="591"/>
                  <a:pt x="1008" y="620"/>
                </a:cubicBezTo>
                <a:cubicBezTo>
                  <a:pt x="1044" y="649"/>
                  <a:pt x="1110" y="702"/>
                  <a:pt x="1176" y="756"/>
                </a:cubicBezTo>
              </a:path>
            </a:pathLst>
          </a:custGeom>
          <a:noFill/>
          <a:ln w="38100">
            <a:solidFill>
              <a:srgbClr val="1313FF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3016250" y="41481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3600450" y="40211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4019550" y="37544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3689350" y="36782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3867150" y="33226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3930650" y="44529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3829050" y="4122738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96" name="Rectangle 21"/>
          <p:cNvSpPr>
            <a:spLocks noChangeArrowheads="1"/>
          </p:cNvSpPr>
          <p:nvPr/>
        </p:nvSpPr>
        <p:spPr bwMode="auto">
          <a:xfrm>
            <a:off x="581025" y="1557338"/>
            <a:ext cx="831691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2400" dirty="0" err="1" smtClean="0"/>
              <a:t>Current</a:t>
            </a:r>
            <a:r>
              <a:rPr lang="de-DE" sz="2400" dirty="0" smtClean="0"/>
              <a:t> Projects </a:t>
            </a:r>
            <a:r>
              <a:rPr lang="de-DE" sz="2400" b="1" dirty="0" err="1" smtClean="0"/>
              <a:t>Context</a:t>
            </a:r>
            <a:r>
              <a:rPr lang="de-DE" sz="2400" b="1" dirty="0" smtClean="0"/>
              <a:t>-aware Location-</a:t>
            </a:r>
            <a:r>
              <a:rPr lang="de-DE" sz="2400" b="1" dirty="0" err="1" smtClean="0"/>
              <a:t>based</a:t>
            </a:r>
            <a:r>
              <a:rPr lang="de-DE" sz="2400" b="1" dirty="0" smtClean="0"/>
              <a:t> Services</a:t>
            </a:r>
            <a:endParaRPr lang="de-DE" sz="2400" b="1" dirty="0">
              <a:solidFill>
                <a:srgbClr val="000000"/>
              </a:solidFill>
            </a:endParaRPr>
          </a:p>
        </p:txBody>
      </p:sp>
      <p:pic>
        <p:nvPicPr>
          <p:cNvPr id="24597" name="Picture 23" descr="Abb3-link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573463"/>
            <a:ext cx="2087563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25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9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2"/>
          <p:cNvSpPr>
            <a:spLocks noChangeArrowheads="1"/>
          </p:cNvSpPr>
          <p:nvPr/>
        </p:nvSpPr>
        <p:spPr bwMode="auto">
          <a:xfrm>
            <a:off x="2051050" y="260350"/>
            <a:ext cx="4968875" cy="792163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ea typeface="宋体" pitchFamily="2" charset="-122"/>
            </a:endParaRPr>
          </a:p>
        </p:txBody>
      </p:sp>
      <p:sp>
        <p:nvSpPr>
          <p:cNvPr id="40969" name="Rectangle 3"/>
          <p:cNvSpPr>
            <a:spLocks noChangeArrowheads="1"/>
          </p:cNvSpPr>
          <p:nvPr/>
        </p:nvSpPr>
        <p:spPr bwMode="auto">
          <a:xfrm>
            <a:off x="250825" y="5157788"/>
            <a:ext cx="8642350" cy="1511300"/>
          </a:xfrm>
          <a:prstGeom prst="rect">
            <a:avLst/>
          </a:prstGeom>
          <a:solidFill>
            <a:srgbClr val="EAEAEA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ea typeface="宋体" pitchFamily="2" charset="-122"/>
            </a:endParaRPr>
          </a:p>
        </p:txBody>
      </p:sp>
      <p:sp>
        <p:nvSpPr>
          <p:cNvPr id="40970" name="Rectangle 4"/>
          <p:cNvSpPr>
            <a:spLocks noChangeArrowheads="1"/>
          </p:cNvSpPr>
          <p:nvPr/>
        </p:nvSpPr>
        <p:spPr bwMode="auto">
          <a:xfrm>
            <a:off x="276225" y="5229225"/>
            <a:ext cx="3671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003366"/>
                </a:solidFill>
                <a:ea typeface="宋体" pitchFamily="2" charset="-122"/>
              </a:rPr>
              <a:t>SMART ENVIRONMENT</a:t>
            </a:r>
            <a:endParaRPr lang="de-DE" b="1">
              <a:solidFill>
                <a:srgbClr val="003366"/>
              </a:solidFill>
              <a:ea typeface="宋体" pitchFamily="2" charset="-122"/>
            </a:endParaRPr>
          </a:p>
        </p:txBody>
      </p:sp>
      <p:graphicFrame>
        <p:nvGraphicFramePr>
          <p:cNvPr id="40962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587625" y="5829300"/>
          <a:ext cx="9763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0" name="Visio" r:id="rId4" imgW="976122" imgH="767715" progId="">
                  <p:embed/>
                </p:oleObj>
              </mc:Choice>
              <mc:Fallback>
                <p:oleObj name="Visio" r:id="rId4" imgW="976122" imgH="767715" progId="">
                  <p:embed/>
                  <p:pic>
                    <p:nvPicPr>
                      <p:cNvPr id="0" name="Picture 5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25" y="5829300"/>
                        <a:ext cx="976313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92950" y="5449888"/>
          <a:ext cx="2508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1" name="Visio" r:id="rId6" imgW="250317" imgH="582549" progId="">
                  <p:embed/>
                </p:oleObj>
              </mc:Choice>
              <mc:Fallback>
                <p:oleObj name="Visio" r:id="rId6" imgW="250317" imgH="582549" progId="">
                  <p:embed/>
                  <p:pic>
                    <p:nvPicPr>
                      <p:cNvPr id="0" name="Picture 5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5449888"/>
                        <a:ext cx="250825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956550" y="5229225"/>
          <a:ext cx="727075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2" name="Visio" r:id="rId8" imgW="952881" imgH="1217676" progId="">
                  <p:embed/>
                </p:oleObj>
              </mc:Choice>
              <mc:Fallback>
                <p:oleObj name="Visio" r:id="rId8" imgW="952881" imgH="1217676" progId="">
                  <p:embed/>
                  <p:pic>
                    <p:nvPicPr>
                      <p:cNvPr id="0" name="Picture 5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5229225"/>
                        <a:ext cx="727075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1" name="AutoShape 8" descr="http://www.mobidzo.com/deals/images/icons/bluetooth-icon.png"/>
          <p:cNvSpPr>
            <a:spLocks noChangeAspect="1" noChangeArrowheads="1"/>
          </p:cNvSpPr>
          <p:nvPr/>
        </p:nvSpPr>
        <p:spPr bwMode="auto">
          <a:xfrm>
            <a:off x="4419600" y="29162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40965" name="Object 9"/>
          <p:cNvGraphicFramePr>
            <a:graphicFrameLocks noChangeAspect="1"/>
          </p:cNvGraphicFramePr>
          <p:nvPr/>
        </p:nvGraphicFramePr>
        <p:xfrm>
          <a:off x="5940425" y="5734050"/>
          <a:ext cx="10080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3" name="Image" r:id="rId10" imgW="1523272" imgH="1269841" progId="">
                  <p:embed/>
                </p:oleObj>
              </mc:Choice>
              <mc:Fallback>
                <p:oleObj name="Image" r:id="rId10" imgW="1523272" imgH="1269841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5734050"/>
                        <a:ext cx="1008063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10"/>
          <p:cNvGraphicFramePr>
            <a:graphicFrameLocks noChangeAspect="1"/>
          </p:cNvGraphicFramePr>
          <p:nvPr/>
        </p:nvGraphicFramePr>
        <p:xfrm>
          <a:off x="395288" y="5876925"/>
          <a:ext cx="10080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4" name="Image" r:id="rId12" imgW="1447619" imgH="875882" progId="">
                  <p:embed/>
                </p:oleObj>
              </mc:Choice>
              <mc:Fallback>
                <p:oleObj name="Image" r:id="rId12" imgW="1447619" imgH="875882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876925"/>
                        <a:ext cx="100806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72" name="Picture 11" descr="PDA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67263" y="239713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95688" y="5399088"/>
            <a:ext cx="1984375" cy="1295400"/>
            <a:chOff x="2492" y="3385"/>
            <a:chExt cx="1250" cy="816"/>
          </a:xfrm>
        </p:grpSpPr>
        <p:pic>
          <p:nvPicPr>
            <p:cNvPr id="41001" name="Picture 13" descr="Modem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89" y="3521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295" y="3385"/>
              <a:ext cx="172" cy="339"/>
              <a:chOff x="5980" y="8000"/>
              <a:chExt cx="300" cy="700"/>
            </a:xfrm>
          </p:grpSpPr>
          <p:sp>
            <p:nvSpPr>
              <p:cNvPr id="41015" name="Line 21"/>
              <p:cNvSpPr>
                <a:spLocks noChangeShapeType="1"/>
              </p:cNvSpPr>
              <p:nvPr/>
            </p:nvSpPr>
            <p:spPr bwMode="auto">
              <a:xfrm flipH="1">
                <a:off x="6040" y="8000"/>
                <a:ext cx="240" cy="38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16" name="Line 22"/>
              <p:cNvSpPr>
                <a:spLocks noChangeShapeType="1"/>
              </p:cNvSpPr>
              <p:nvPr/>
            </p:nvSpPr>
            <p:spPr bwMode="auto">
              <a:xfrm flipV="1">
                <a:off x="6060" y="8280"/>
                <a:ext cx="200" cy="10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17" name="Line 23"/>
              <p:cNvSpPr>
                <a:spLocks noChangeShapeType="1"/>
              </p:cNvSpPr>
              <p:nvPr/>
            </p:nvSpPr>
            <p:spPr bwMode="auto">
              <a:xfrm flipH="1">
                <a:off x="5980" y="8280"/>
                <a:ext cx="300" cy="42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 flipH="1">
              <a:off x="2813" y="3385"/>
              <a:ext cx="172" cy="339"/>
              <a:chOff x="5980" y="8000"/>
              <a:chExt cx="300" cy="700"/>
            </a:xfrm>
          </p:grpSpPr>
          <p:sp>
            <p:nvSpPr>
              <p:cNvPr id="41012" name="Line 25"/>
              <p:cNvSpPr>
                <a:spLocks noChangeShapeType="1"/>
              </p:cNvSpPr>
              <p:nvPr/>
            </p:nvSpPr>
            <p:spPr bwMode="auto">
              <a:xfrm flipH="1">
                <a:off x="6040" y="8000"/>
                <a:ext cx="240" cy="38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13" name="Line 26"/>
              <p:cNvSpPr>
                <a:spLocks noChangeShapeType="1"/>
              </p:cNvSpPr>
              <p:nvPr/>
            </p:nvSpPr>
            <p:spPr bwMode="auto">
              <a:xfrm flipV="1">
                <a:off x="6060" y="8280"/>
                <a:ext cx="200" cy="10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14" name="Line 27"/>
              <p:cNvSpPr>
                <a:spLocks noChangeShapeType="1"/>
              </p:cNvSpPr>
              <p:nvPr/>
            </p:nvSpPr>
            <p:spPr bwMode="auto">
              <a:xfrm flipH="1">
                <a:off x="5980" y="8280"/>
                <a:ext cx="300" cy="42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 rot="1640556">
              <a:off x="3570" y="3573"/>
              <a:ext cx="172" cy="339"/>
              <a:chOff x="5980" y="8000"/>
              <a:chExt cx="300" cy="700"/>
            </a:xfrm>
          </p:grpSpPr>
          <p:sp>
            <p:nvSpPr>
              <p:cNvPr id="41009" name="Line 29"/>
              <p:cNvSpPr>
                <a:spLocks noChangeShapeType="1"/>
              </p:cNvSpPr>
              <p:nvPr/>
            </p:nvSpPr>
            <p:spPr bwMode="auto">
              <a:xfrm flipH="1">
                <a:off x="6040" y="8000"/>
                <a:ext cx="240" cy="38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10" name="Line 30"/>
              <p:cNvSpPr>
                <a:spLocks noChangeShapeType="1"/>
              </p:cNvSpPr>
              <p:nvPr/>
            </p:nvSpPr>
            <p:spPr bwMode="auto">
              <a:xfrm flipV="1">
                <a:off x="6060" y="8280"/>
                <a:ext cx="200" cy="10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11" name="Line 31"/>
              <p:cNvSpPr>
                <a:spLocks noChangeShapeType="1"/>
              </p:cNvSpPr>
              <p:nvPr/>
            </p:nvSpPr>
            <p:spPr bwMode="auto">
              <a:xfrm flipH="1">
                <a:off x="5980" y="8280"/>
                <a:ext cx="300" cy="42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6" name="Group 32"/>
            <p:cNvGrpSpPr>
              <a:grpSpLocks/>
            </p:cNvGrpSpPr>
            <p:nvPr/>
          </p:nvGrpSpPr>
          <p:grpSpPr bwMode="auto">
            <a:xfrm rot="19959444" flipH="1">
              <a:off x="2492" y="3569"/>
              <a:ext cx="172" cy="339"/>
              <a:chOff x="5980" y="8000"/>
              <a:chExt cx="300" cy="700"/>
            </a:xfrm>
          </p:grpSpPr>
          <p:sp>
            <p:nvSpPr>
              <p:cNvPr id="41006" name="Line 33"/>
              <p:cNvSpPr>
                <a:spLocks noChangeShapeType="1"/>
              </p:cNvSpPr>
              <p:nvPr/>
            </p:nvSpPr>
            <p:spPr bwMode="auto">
              <a:xfrm flipH="1">
                <a:off x="6040" y="8000"/>
                <a:ext cx="240" cy="38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07" name="Line 34"/>
              <p:cNvSpPr>
                <a:spLocks noChangeShapeType="1"/>
              </p:cNvSpPr>
              <p:nvPr/>
            </p:nvSpPr>
            <p:spPr bwMode="auto">
              <a:xfrm flipV="1">
                <a:off x="6060" y="8280"/>
                <a:ext cx="200" cy="10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1008" name="Line 35"/>
              <p:cNvSpPr>
                <a:spLocks noChangeShapeType="1"/>
              </p:cNvSpPr>
              <p:nvPr/>
            </p:nvSpPr>
            <p:spPr bwMode="auto">
              <a:xfrm flipH="1">
                <a:off x="5980" y="8280"/>
                <a:ext cx="300" cy="420"/>
              </a:xfrm>
              <a:prstGeom prst="line">
                <a:avLst/>
              </a:prstGeom>
              <a:noFill/>
              <a:ln w="25400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</p:grpSp>
      </p:grpSp>
      <p:sp>
        <p:nvSpPr>
          <p:cNvPr id="40974" name="Rectangle 30"/>
          <p:cNvSpPr>
            <a:spLocks noChangeArrowheads="1"/>
          </p:cNvSpPr>
          <p:nvPr/>
        </p:nvSpPr>
        <p:spPr bwMode="auto">
          <a:xfrm>
            <a:off x="2266950" y="47625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003366"/>
                </a:solidFill>
                <a:ea typeface="宋体" pitchFamily="2" charset="-122"/>
              </a:rPr>
              <a:t>CLIENT</a:t>
            </a:r>
            <a:endParaRPr lang="de-DE" b="1">
              <a:solidFill>
                <a:srgbClr val="003366"/>
              </a:solidFill>
              <a:ea typeface="宋体" pitchFamily="2" charset="-122"/>
            </a:endParaRPr>
          </a:p>
        </p:txBody>
      </p:sp>
      <p:sp>
        <p:nvSpPr>
          <p:cNvPr id="40975" name="Rectangle 31"/>
          <p:cNvSpPr>
            <a:spLocks noChangeArrowheads="1"/>
          </p:cNvSpPr>
          <p:nvPr/>
        </p:nvSpPr>
        <p:spPr bwMode="auto">
          <a:xfrm>
            <a:off x="2051050" y="1125538"/>
            <a:ext cx="2447925" cy="339725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Navigation Guidance</a:t>
            </a:r>
            <a:endParaRPr lang="de-DE" sz="1600">
              <a:ea typeface="宋体" pitchFamily="2" charset="-122"/>
            </a:endParaRPr>
          </a:p>
        </p:txBody>
      </p:sp>
      <p:sp>
        <p:nvSpPr>
          <p:cNvPr id="40976" name="Rectangle 32"/>
          <p:cNvSpPr>
            <a:spLocks noChangeArrowheads="1"/>
          </p:cNvSpPr>
          <p:nvPr/>
        </p:nvSpPr>
        <p:spPr bwMode="auto">
          <a:xfrm>
            <a:off x="4572000" y="1125538"/>
            <a:ext cx="2447925" cy="339725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Interaction &amp; Annotation</a:t>
            </a:r>
            <a:endParaRPr lang="de-DE" sz="1600">
              <a:ea typeface="宋体" pitchFamily="2" charset="-122"/>
            </a:endParaRPr>
          </a:p>
        </p:txBody>
      </p:sp>
      <p:pic>
        <p:nvPicPr>
          <p:cNvPr id="40977" name="Picture 33" descr="Computer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16650" y="188913"/>
            <a:ext cx="7318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8" name="Rectangle 34"/>
          <p:cNvSpPr>
            <a:spLocks noChangeArrowheads="1"/>
          </p:cNvSpPr>
          <p:nvPr/>
        </p:nvSpPr>
        <p:spPr bwMode="auto">
          <a:xfrm>
            <a:off x="250825" y="2060575"/>
            <a:ext cx="2089150" cy="6477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003366"/>
                </a:solidFill>
                <a:ea typeface="宋体" pitchFamily="2" charset="-122"/>
              </a:rPr>
              <a:t>Positioning</a:t>
            </a:r>
            <a:endParaRPr lang="de-DE" b="1">
              <a:solidFill>
                <a:srgbClr val="003366"/>
              </a:solidFill>
              <a:ea typeface="宋体" pitchFamily="2" charset="-122"/>
            </a:endParaRPr>
          </a:p>
        </p:txBody>
      </p:sp>
      <p:sp>
        <p:nvSpPr>
          <p:cNvPr id="40979" name="Rectangle 35"/>
          <p:cNvSpPr>
            <a:spLocks noChangeArrowheads="1"/>
          </p:cNvSpPr>
          <p:nvPr/>
        </p:nvSpPr>
        <p:spPr bwMode="auto">
          <a:xfrm>
            <a:off x="250825" y="2771775"/>
            <a:ext cx="2087563" cy="5842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Multi-sensor </a:t>
            </a:r>
            <a:br>
              <a:rPr lang="en-US" altLang="zh-CN" sz="1600">
                <a:ea typeface="宋体" pitchFamily="2" charset="-122"/>
              </a:rPr>
            </a:br>
            <a:r>
              <a:rPr lang="en-US" altLang="zh-CN" sz="1600">
                <a:ea typeface="宋体" pitchFamily="2" charset="-122"/>
              </a:rPr>
              <a:t>Fusion Model</a:t>
            </a:r>
            <a:endParaRPr lang="de-DE" sz="1600">
              <a:ea typeface="宋体" pitchFamily="2" charset="-122"/>
            </a:endParaRPr>
          </a:p>
        </p:txBody>
      </p:sp>
      <p:sp>
        <p:nvSpPr>
          <p:cNvPr id="40980" name="Line 36"/>
          <p:cNvSpPr>
            <a:spLocks noChangeShapeType="1"/>
          </p:cNvSpPr>
          <p:nvPr/>
        </p:nvSpPr>
        <p:spPr bwMode="auto">
          <a:xfrm flipV="1">
            <a:off x="1293813" y="3357563"/>
            <a:ext cx="0" cy="180022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 type="arrow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0981" name="Freeform 37"/>
          <p:cNvSpPr>
            <a:spLocks/>
          </p:cNvSpPr>
          <p:nvPr/>
        </p:nvSpPr>
        <p:spPr bwMode="auto">
          <a:xfrm>
            <a:off x="1284288" y="981075"/>
            <a:ext cx="766762" cy="1079500"/>
          </a:xfrm>
          <a:custGeom>
            <a:avLst/>
            <a:gdLst>
              <a:gd name="T0" fmla="*/ 0 w 998"/>
              <a:gd name="T1" fmla="*/ 2147483647 h 1225"/>
              <a:gd name="T2" fmla="*/ 2147483647 w 998"/>
              <a:gd name="T3" fmla="*/ 2147483647 h 1225"/>
              <a:gd name="T4" fmla="*/ 2147483647 w 998"/>
              <a:gd name="T5" fmla="*/ 0 h 1225"/>
              <a:gd name="T6" fmla="*/ 0 60000 65536"/>
              <a:gd name="T7" fmla="*/ 0 60000 65536"/>
              <a:gd name="T8" fmla="*/ 0 60000 65536"/>
              <a:gd name="T9" fmla="*/ 0 w 998"/>
              <a:gd name="T10" fmla="*/ 0 h 1225"/>
              <a:gd name="T11" fmla="*/ 998 w 998"/>
              <a:gd name="T12" fmla="*/ 1225 h 1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8" h="1225">
                <a:moveTo>
                  <a:pt x="0" y="1225"/>
                </a:moveTo>
                <a:cubicBezTo>
                  <a:pt x="8" y="828"/>
                  <a:pt x="16" y="431"/>
                  <a:pt x="182" y="227"/>
                </a:cubicBezTo>
                <a:cubicBezTo>
                  <a:pt x="348" y="23"/>
                  <a:pt x="862" y="38"/>
                  <a:pt x="998" y="0"/>
                </a:cubicBezTo>
              </a:path>
            </a:pathLst>
          </a:custGeom>
          <a:noFill/>
          <a:ln w="76200">
            <a:solidFill>
              <a:srgbClr val="B2B2B2"/>
            </a:solidFill>
            <a:round/>
            <a:headEnd/>
            <a:tailEnd type="arrow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982" name="Rectangle 38"/>
          <p:cNvSpPr>
            <a:spLocks noChangeArrowheads="1"/>
          </p:cNvSpPr>
          <p:nvPr/>
        </p:nvSpPr>
        <p:spPr bwMode="auto">
          <a:xfrm>
            <a:off x="2555875" y="2060575"/>
            <a:ext cx="4032250" cy="6477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003366"/>
                </a:solidFill>
                <a:ea typeface="宋体" pitchFamily="2" charset="-122"/>
              </a:rPr>
              <a:t>Modeling and Communication</a:t>
            </a:r>
            <a:endParaRPr lang="de-DE" b="1">
              <a:solidFill>
                <a:srgbClr val="003366"/>
              </a:solidFill>
              <a:ea typeface="宋体" pitchFamily="2" charset="-122"/>
            </a:endParaRPr>
          </a:p>
        </p:txBody>
      </p:sp>
      <p:sp>
        <p:nvSpPr>
          <p:cNvPr id="40983" name="Rectangle 39"/>
          <p:cNvSpPr>
            <a:spLocks noChangeArrowheads="1"/>
          </p:cNvSpPr>
          <p:nvPr/>
        </p:nvSpPr>
        <p:spPr bwMode="auto">
          <a:xfrm>
            <a:off x="6804025" y="2060575"/>
            <a:ext cx="2089150" cy="6477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003366"/>
                </a:solidFill>
                <a:ea typeface="宋体" pitchFamily="2" charset="-122"/>
              </a:rPr>
              <a:t>User Tracking</a:t>
            </a:r>
            <a:endParaRPr lang="de-DE" b="1">
              <a:solidFill>
                <a:srgbClr val="003366"/>
              </a:solidFill>
              <a:ea typeface="宋体" pitchFamily="2" charset="-122"/>
            </a:endParaRPr>
          </a:p>
        </p:txBody>
      </p:sp>
      <p:sp>
        <p:nvSpPr>
          <p:cNvPr id="40984" name="Rectangle 40"/>
          <p:cNvSpPr>
            <a:spLocks noChangeArrowheads="1"/>
          </p:cNvSpPr>
          <p:nvPr/>
        </p:nvSpPr>
        <p:spPr bwMode="auto">
          <a:xfrm>
            <a:off x="2555875" y="2771775"/>
            <a:ext cx="1944688" cy="5842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Context-aware </a:t>
            </a:r>
            <a:br>
              <a:rPr lang="en-US" altLang="zh-CN" sz="1600">
                <a:ea typeface="宋体" pitchFamily="2" charset="-122"/>
              </a:rPr>
            </a:br>
            <a:r>
              <a:rPr lang="en-US" altLang="zh-CN" sz="1600">
                <a:ea typeface="宋体" pitchFamily="2" charset="-122"/>
              </a:rPr>
              <a:t>Route Calculation</a:t>
            </a:r>
          </a:p>
        </p:txBody>
      </p:sp>
      <p:sp>
        <p:nvSpPr>
          <p:cNvPr id="40985" name="Rectangle 41"/>
          <p:cNvSpPr>
            <a:spLocks noChangeArrowheads="1"/>
          </p:cNvSpPr>
          <p:nvPr/>
        </p:nvSpPr>
        <p:spPr bwMode="auto">
          <a:xfrm>
            <a:off x="4572000" y="2771775"/>
            <a:ext cx="2016125" cy="5842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Context-aware Route Communication</a:t>
            </a:r>
          </a:p>
        </p:txBody>
      </p:sp>
      <p:sp>
        <p:nvSpPr>
          <p:cNvPr id="40986" name="Rectangle 42"/>
          <p:cNvSpPr>
            <a:spLocks noChangeArrowheads="1"/>
          </p:cNvSpPr>
          <p:nvPr/>
        </p:nvSpPr>
        <p:spPr bwMode="auto">
          <a:xfrm>
            <a:off x="2555875" y="3416300"/>
            <a:ext cx="1944688" cy="5842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Context Gathering &amp; Reasoning</a:t>
            </a:r>
          </a:p>
        </p:txBody>
      </p:sp>
      <p:sp>
        <p:nvSpPr>
          <p:cNvPr id="40987" name="Rectangle 43"/>
          <p:cNvSpPr>
            <a:spLocks noChangeArrowheads="1"/>
          </p:cNvSpPr>
          <p:nvPr/>
        </p:nvSpPr>
        <p:spPr bwMode="auto">
          <a:xfrm>
            <a:off x="4572000" y="3416300"/>
            <a:ext cx="2016125" cy="588963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1600">
                <a:ea typeface="宋体" pitchFamily="2" charset="-122"/>
              </a:rPr>
              <a:t>Data Mining &amp; Analyzing</a:t>
            </a:r>
            <a:endParaRPr lang="de-DE" sz="1600">
              <a:ea typeface="宋体" pitchFamily="2" charset="-122"/>
            </a:endParaRPr>
          </a:p>
        </p:txBody>
      </p:sp>
      <p:sp>
        <p:nvSpPr>
          <p:cNvPr id="40988" name="Line 44"/>
          <p:cNvSpPr>
            <a:spLocks noChangeShapeType="1"/>
          </p:cNvSpPr>
          <p:nvPr/>
        </p:nvSpPr>
        <p:spPr bwMode="auto">
          <a:xfrm flipV="1">
            <a:off x="3851275" y="4005263"/>
            <a:ext cx="0" cy="115252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 type="arrow" w="sm" len="sm"/>
            <a:tailEnd type="arrow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0989" name="Line 45"/>
          <p:cNvSpPr>
            <a:spLocks noChangeShapeType="1"/>
          </p:cNvSpPr>
          <p:nvPr/>
        </p:nvSpPr>
        <p:spPr bwMode="auto">
          <a:xfrm flipV="1">
            <a:off x="4533900" y="1484313"/>
            <a:ext cx="0" cy="576262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 type="arrow" w="sm" len="sm"/>
            <a:tailEnd type="arrow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0990" name="Rectangle 46"/>
          <p:cNvSpPr>
            <a:spLocks noChangeArrowheads="1"/>
          </p:cNvSpPr>
          <p:nvPr/>
        </p:nvSpPr>
        <p:spPr bwMode="auto">
          <a:xfrm>
            <a:off x="6804025" y="2779713"/>
            <a:ext cx="2089150" cy="5842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Gathering real-time </a:t>
            </a:r>
            <a:br>
              <a:rPr lang="en-US" altLang="zh-CN" sz="1600">
                <a:ea typeface="宋体" pitchFamily="2" charset="-122"/>
              </a:rPr>
            </a:br>
            <a:r>
              <a:rPr lang="en-US" altLang="zh-CN" sz="1600">
                <a:ea typeface="宋体" pitchFamily="2" charset="-122"/>
              </a:rPr>
              <a:t>information</a:t>
            </a:r>
          </a:p>
        </p:txBody>
      </p:sp>
      <p:sp>
        <p:nvSpPr>
          <p:cNvPr id="40991" name="Rectangle 47"/>
          <p:cNvSpPr>
            <a:spLocks noChangeArrowheads="1"/>
          </p:cNvSpPr>
          <p:nvPr/>
        </p:nvSpPr>
        <p:spPr bwMode="auto">
          <a:xfrm>
            <a:off x="6804025" y="3429000"/>
            <a:ext cx="2089150" cy="584200"/>
          </a:xfrm>
          <a:prstGeom prst="rect">
            <a:avLst/>
          </a:prstGeom>
          <a:solidFill>
            <a:srgbClr val="F8F8F8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Accumulating historical data</a:t>
            </a:r>
          </a:p>
        </p:txBody>
      </p:sp>
      <p:sp>
        <p:nvSpPr>
          <p:cNvPr id="40992" name="Freeform 48"/>
          <p:cNvSpPr>
            <a:spLocks/>
          </p:cNvSpPr>
          <p:nvPr/>
        </p:nvSpPr>
        <p:spPr bwMode="auto">
          <a:xfrm>
            <a:off x="7019925" y="981075"/>
            <a:ext cx="865188" cy="1079500"/>
          </a:xfrm>
          <a:custGeom>
            <a:avLst/>
            <a:gdLst>
              <a:gd name="T0" fmla="*/ 0 w 651"/>
              <a:gd name="T1" fmla="*/ 0 h 771"/>
              <a:gd name="T2" fmla="*/ 2147483647 w 651"/>
              <a:gd name="T3" fmla="*/ 2147483647 h 771"/>
              <a:gd name="T4" fmla="*/ 2147483647 w 651"/>
              <a:gd name="T5" fmla="*/ 2147483647 h 771"/>
              <a:gd name="T6" fmla="*/ 0 60000 65536"/>
              <a:gd name="T7" fmla="*/ 0 60000 65536"/>
              <a:gd name="T8" fmla="*/ 0 60000 65536"/>
              <a:gd name="T9" fmla="*/ 0 w 651"/>
              <a:gd name="T10" fmla="*/ 0 h 771"/>
              <a:gd name="T11" fmla="*/ 651 w 651"/>
              <a:gd name="T12" fmla="*/ 771 h 7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1" h="771">
                <a:moveTo>
                  <a:pt x="0" y="0"/>
                </a:moveTo>
                <a:cubicBezTo>
                  <a:pt x="219" y="49"/>
                  <a:pt x="439" y="99"/>
                  <a:pt x="545" y="227"/>
                </a:cubicBezTo>
                <a:cubicBezTo>
                  <a:pt x="651" y="355"/>
                  <a:pt x="620" y="680"/>
                  <a:pt x="635" y="771"/>
                </a:cubicBezTo>
              </a:path>
            </a:pathLst>
          </a:custGeom>
          <a:noFill/>
          <a:ln w="76200">
            <a:solidFill>
              <a:srgbClr val="B2B2B2"/>
            </a:solidFill>
            <a:round/>
            <a:headEnd type="none" w="sm" len="sm"/>
            <a:tailEnd type="arrow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993" name="AutoShape 49"/>
          <p:cNvSpPr>
            <a:spLocks noChangeArrowheads="1"/>
          </p:cNvSpPr>
          <p:nvPr/>
        </p:nvSpPr>
        <p:spPr bwMode="auto">
          <a:xfrm>
            <a:off x="5435600" y="4581525"/>
            <a:ext cx="2232025" cy="720725"/>
          </a:xfrm>
          <a:prstGeom prst="can">
            <a:avLst>
              <a:gd name="adj" fmla="val 25000"/>
            </a:avLst>
          </a:prstGeom>
          <a:solidFill>
            <a:srgbClr val="F8F8F8"/>
          </a:solidFill>
          <a:ln w="3175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800">
                <a:ea typeface="宋体" pitchFamily="2" charset="-122"/>
              </a:rPr>
              <a:t/>
            </a:r>
            <a:br>
              <a:rPr lang="en-US" altLang="zh-CN" sz="800">
                <a:ea typeface="宋体" pitchFamily="2" charset="-122"/>
              </a:rPr>
            </a:br>
            <a:r>
              <a:rPr lang="en-US" altLang="zh-CN" sz="1600">
                <a:ea typeface="宋体" pitchFamily="2" charset="-122"/>
              </a:rPr>
              <a:t>Tracking/Interaction </a:t>
            </a:r>
            <a:br>
              <a:rPr lang="en-US" altLang="zh-CN" sz="1600">
                <a:ea typeface="宋体" pitchFamily="2" charset="-122"/>
              </a:rPr>
            </a:br>
            <a:r>
              <a:rPr lang="en-US" altLang="zh-CN" sz="1600">
                <a:ea typeface="宋体" pitchFamily="2" charset="-122"/>
              </a:rPr>
              <a:t>Database</a:t>
            </a:r>
          </a:p>
        </p:txBody>
      </p:sp>
      <p:sp>
        <p:nvSpPr>
          <p:cNvPr id="40994" name="AutoShape 50"/>
          <p:cNvSpPr>
            <a:spLocks noChangeArrowheads="1"/>
          </p:cNvSpPr>
          <p:nvPr/>
        </p:nvSpPr>
        <p:spPr bwMode="auto">
          <a:xfrm>
            <a:off x="6516688" y="4292600"/>
            <a:ext cx="1079500" cy="503238"/>
          </a:xfrm>
          <a:prstGeom prst="can">
            <a:avLst>
              <a:gd name="adj" fmla="val 25000"/>
            </a:avLst>
          </a:prstGeom>
          <a:solidFill>
            <a:srgbClr val="EAEAEA"/>
          </a:solidFill>
          <a:ln w="3175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ea typeface="宋体" pitchFamily="2" charset="-122"/>
              </a:rPr>
              <a:t>Typology</a:t>
            </a:r>
          </a:p>
        </p:txBody>
      </p:sp>
      <p:sp>
        <p:nvSpPr>
          <p:cNvPr id="40995" name="Line 51"/>
          <p:cNvSpPr>
            <a:spLocks noChangeShapeType="1"/>
          </p:cNvSpPr>
          <p:nvPr/>
        </p:nvSpPr>
        <p:spPr bwMode="auto">
          <a:xfrm flipH="1" flipV="1">
            <a:off x="5580063" y="4017963"/>
            <a:ext cx="576262" cy="550862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 type="arrow" w="sm" len="sm"/>
            <a:tailEnd type="arrow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0996" name="Line 52"/>
          <p:cNvSpPr>
            <a:spLocks noChangeShapeType="1"/>
          </p:cNvSpPr>
          <p:nvPr/>
        </p:nvSpPr>
        <p:spPr bwMode="auto">
          <a:xfrm flipV="1">
            <a:off x="7621588" y="4030663"/>
            <a:ext cx="504825" cy="503237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 type="arrow" w="sm" len="sm"/>
            <a:tailEnd type="none" w="sm" len="sm"/>
          </a:ln>
        </p:spPr>
        <p:txBody>
          <a:bodyPr wrap="none" anchor="ctr"/>
          <a:lstStyle/>
          <a:p>
            <a:endParaRPr lang="de-AT"/>
          </a:p>
        </p:txBody>
      </p:sp>
      <p:pic>
        <p:nvPicPr>
          <p:cNvPr id="40997" name="Picture 53" descr="cellphone-with-pictur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76888" y="260350"/>
            <a:ext cx="508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8" name="Picture 54" descr="TA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51725" y="5876925"/>
            <a:ext cx="4318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9" name="Picture 55" descr="Bild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87675" y="5229225"/>
            <a:ext cx="4635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67" name="Object 5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476375" y="5661025"/>
          <a:ext cx="1027113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5" name="Visio" r:id="rId20" imgW="1027176" imgH="947547" progId="">
                  <p:embed/>
                </p:oleObj>
              </mc:Choice>
              <mc:Fallback>
                <p:oleObj name="Visio" r:id="rId20" imgW="1027176" imgH="947547" progId="">
                  <p:embed/>
                  <p:pic>
                    <p:nvPicPr>
                      <p:cNvPr id="0" name="Picture 6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661025"/>
                        <a:ext cx="1027113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0" name="Rectangle 57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2051050" cy="549275"/>
          </a:xfrm>
          <a:noFill/>
        </p:spPr>
        <p:txBody>
          <a:bodyPr anchor="ctr"/>
          <a:lstStyle/>
          <a:p>
            <a:pPr eaLnBrk="1" hangingPunct="1"/>
            <a:r>
              <a:rPr lang="en-US" altLang="zh-CN" sz="1700" b="1" smtClean="0">
                <a:solidFill>
                  <a:schemeClr val="bg2"/>
                </a:solidFill>
                <a:latin typeface="Arial" charset="0"/>
                <a:ea typeface="宋体" pitchFamily="2" charset="-122"/>
              </a:rPr>
              <a:t>ARCHITECTURE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704789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Evaluating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performance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parameters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for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mouse</a:t>
            </a:r>
            <a:r>
              <a:rPr lang="de-AT" sz="2400" b="1" dirty="0" smtClean="0"/>
              <a:t>/</a:t>
            </a:r>
            <a:r>
              <a:rPr lang="de-AT" sz="2400" b="1" dirty="0" err="1" smtClean="0"/>
              <a:t>touch</a:t>
            </a:r>
            <a:r>
              <a:rPr lang="de-AT" sz="2400" b="1" dirty="0" smtClean="0"/>
              <a:t> </a:t>
            </a:r>
          </a:p>
          <a:p>
            <a:r>
              <a:rPr lang="de-AT" sz="2400" b="1" dirty="0" err="1" smtClean="0"/>
              <a:t>Interactivity</a:t>
            </a:r>
            <a:r>
              <a:rPr lang="de-AT" sz="2400" b="1" dirty="0" smtClean="0"/>
              <a:t> in </a:t>
            </a:r>
            <a:r>
              <a:rPr lang="de-AT" sz="2400" b="1" dirty="0" err="1" smtClean="0"/>
              <a:t>map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use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context</a:t>
            </a:r>
            <a:endParaRPr lang="de-AT" sz="2400" b="1" dirty="0" smtClean="0"/>
          </a:p>
        </p:txBody>
      </p:sp>
      <p:pic>
        <p:nvPicPr>
          <p:cNvPr id="3" name="Picture 2" descr="Bildergebnis für touch displ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429000"/>
            <a:ext cx="3971925" cy="255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0550" y="1878013"/>
            <a:ext cx="8229600" cy="6143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sz="2400" smtClean="0"/>
              <a:t>Behaviour modelling: agglomerative hierarchical clustering</a:t>
            </a:r>
          </a:p>
        </p:txBody>
      </p:sp>
      <p:graphicFrame>
        <p:nvGraphicFramePr>
          <p:cNvPr id="709635" name="Group 3"/>
          <p:cNvGraphicFramePr>
            <a:graphicFrameLocks noGrp="1"/>
          </p:cNvGraphicFramePr>
          <p:nvPr/>
        </p:nvGraphicFramePr>
        <p:xfrm>
          <a:off x="1042988" y="2562225"/>
          <a:ext cx="7129462" cy="3892236"/>
        </p:xfrm>
        <a:graphic>
          <a:graphicData uri="http://schemas.openxmlformats.org/drawingml/2006/table">
            <a:tbl>
              <a:tblPr/>
              <a:tblGrid>
                <a:gridCol w="1936750"/>
                <a:gridCol w="1673225"/>
                <a:gridCol w="1671637"/>
                <a:gridCol w="1847850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de-A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Cluster 1</a:t>
                      </a:r>
                    </a:p>
                  </a:txBody>
                  <a:tcPr marL="90000" marR="90000" marT="46800" marB="46800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Cluster 2</a:t>
                      </a:r>
                    </a:p>
                  </a:txBody>
                  <a:tcPr marL="90000" marR="90000" marT="46800" marB="46800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Cluster 3</a:t>
                      </a:r>
                    </a:p>
                  </a:txBody>
                  <a:tcPr marL="90000" marR="90000" marT="46800" marB="46800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Gender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f: 40%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m: 60%</a:t>
                      </a:r>
                    </a:p>
                  </a:txBody>
                  <a:tcPr marL="90000" marR="90000" marT="46800" marB="46800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f: 36%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m: 64%</a:t>
                      </a:r>
                    </a:p>
                  </a:txBody>
                  <a:tcPr marL="90000" marR="90000" marT="46800" marB="46800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f: 67%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m: 33%</a:t>
                      </a:r>
                    </a:p>
                  </a:txBody>
                  <a:tcPr marL="90000" marR="90000" marT="46800" marB="46800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Age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30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35-40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30-35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Duration of observation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5 min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10 min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23 min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Speed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1.2 m/s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0.6 m/s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 0.2 m/s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Number of stops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almost none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Duration of stops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    7 sec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(max. 1 min)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   2.5 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(max. 8 min)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   4.7 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(max. 17 min)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77" name="Picture 45" descr="tu-dt-voll-blau-pos-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03225"/>
            <a:ext cx="230346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78" name="Picture 46" descr="Abb3-lin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31788"/>
            <a:ext cx="27368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ep3_ep4_a_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819400"/>
            <a:ext cx="3657600" cy="2743200"/>
          </a:xfrm>
          <a:noFill/>
        </p:spPr>
      </p:pic>
      <p:pic>
        <p:nvPicPr>
          <p:cNvPr id="46083" name="Picture 9" descr="100_47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2819400"/>
            <a:ext cx="3657600" cy="2743200"/>
          </a:xfrm>
          <a:noFill/>
        </p:spPr>
      </p:pic>
      <p:pic>
        <p:nvPicPr>
          <p:cNvPr id="46084" name="Picture 11" descr="tu-dt-voll-blau-pos-g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8913"/>
            <a:ext cx="1547813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12" descr="semway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260350"/>
            <a:ext cx="21828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sz="320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de-DE" sz="3200" smtClean="0">
                <a:solidFill>
                  <a:schemeClr val="tx1"/>
                </a:solidFill>
                <a:latin typeface="Arial" charset="0"/>
              </a:rPr>
            </a:br>
            <a:r>
              <a:rPr lang="de-DE" sz="3200" smtClean="0">
                <a:solidFill>
                  <a:srgbClr val="4D4D4D"/>
                </a:solidFill>
                <a:latin typeface="Arial" charset="0"/>
              </a:rPr>
              <a:t>..engineering the semantic dimension</a:t>
            </a:r>
            <a:br>
              <a:rPr lang="de-DE" sz="3200" smtClean="0">
                <a:solidFill>
                  <a:srgbClr val="4D4D4D"/>
                </a:solidFill>
                <a:latin typeface="Arial" charset="0"/>
              </a:rPr>
            </a:br>
            <a:endParaRPr lang="de-DE" sz="1600" smtClean="0">
              <a:solidFill>
                <a:srgbClr val="4D4D4D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100_338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1981200"/>
            <a:ext cx="5045075" cy="3786188"/>
          </a:xfrm>
          <a:noFill/>
        </p:spPr>
      </p:pic>
      <p:pic>
        <p:nvPicPr>
          <p:cNvPr id="47107" name="Picture 21" descr="tu-dt-voll-blau-pos-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1547813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22" descr="semway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260350"/>
            <a:ext cx="21828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57338"/>
            <a:ext cx="8316912" cy="1689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sz="3200" dirty="0" err="1" smtClean="0">
                <a:solidFill>
                  <a:srgbClr val="4D4D4D"/>
                </a:solidFill>
                <a:latin typeface="Arial" charset="0"/>
              </a:rPr>
              <a:t>the</a:t>
            </a:r>
            <a:r>
              <a:rPr lang="de-DE" sz="3200" b="1" dirty="0" smtClean="0">
                <a:solidFill>
                  <a:srgbClr val="4D4D4D"/>
                </a:solidFill>
                <a:latin typeface="Arial" charset="0"/>
              </a:rPr>
              <a:t> „</a:t>
            </a:r>
            <a:r>
              <a:rPr lang="de-DE" sz="3200" b="1" dirty="0" err="1" smtClean="0">
                <a:solidFill>
                  <a:srgbClr val="4D4D4D"/>
                </a:solidFill>
                <a:latin typeface="Arial" charset="0"/>
              </a:rPr>
              <a:t>keyhole</a:t>
            </a:r>
            <a:r>
              <a:rPr lang="de-DE" sz="3200" b="1" dirty="0" smtClean="0">
                <a:solidFill>
                  <a:srgbClr val="4D4D4D"/>
                </a:solidFill>
                <a:latin typeface="Arial" charset="0"/>
              </a:rPr>
              <a:t>“ </a:t>
            </a:r>
            <a:r>
              <a:rPr lang="de-DE" sz="3200" dirty="0" err="1" smtClean="0">
                <a:solidFill>
                  <a:srgbClr val="4D4D4D"/>
                </a:solidFill>
                <a:latin typeface="Arial" charset="0"/>
              </a:rPr>
              <a:t>problem</a:t>
            </a:r>
            <a:r>
              <a:rPr lang="de-DE" sz="3200" b="1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3200" b="1" dirty="0" smtClean="0">
                <a:solidFill>
                  <a:srgbClr val="4D4D4D"/>
                </a:solidFill>
                <a:latin typeface="Arial" charset="0"/>
              </a:rPr>
            </a:br>
            <a:r>
              <a:rPr lang="de-DE" sz="3200" b="1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3200" b="1" dirty="0" smtClean="0">
                <a:solidFill>
                  <a:srgbClr val="4D4D4D"/>
                </a:solidFill>
                <a:latin typeface="Arial" charset="0"/>
              </a:rPr>
            </a:br>
            <a:r>
              <a:rPr lang="de-DE" sz="3200" dirty="0" smtClean="0">
                <a:solidFill>
                  <a:srgbClr val="4D4D4D"/>
                </a:solidFill>
                <a:latin typeface="Arial" charset="0"/>
              </a:rPr>
              <a:t/>
            </a:r>
            <a:br>
              <a:rPr lang="de-DE" sz="3200" dirty="0" smtClean="0">
                <a:solidFill>
                  <a:srgbClr val="4D4D4D"/>
                </a:solidFill>
                <a:latin typeface="Arial" charset="0"/>
              </a:rPr>
            </a:br>
            <a:endParaRPr lang="de-DE" sz="3200" dirty="0" smtClean="0">
              <a:solidFill>
                <a:srgbClr val="4D4D4D"/>
              </a:solidFill>
              <a:latin typeface="Arial" charset="0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2708275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pic>
        <p:nvPicPr>
          <p:cNvPr id="25604" name="Picture 8" descr="C:\Users\gartner\AppData\Local\Temp\Temp1_KN_Beitrag.zip\Abgabe\Originale\Fig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708275"/>
            <a:ext cx="32400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733425" y="1709738"/>
            <a:ext cx="831691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2400" dirty="0" err="1" smtClean="0"/>
              <a:t>Current</a:t>
            </a:r>
            <a:r>
              <a:rPr lang="de-DE" sz="2400" dirty="0" smtClean="0"/>
              <a:t> Projects </a:t>
            </a:r>
            <a:r>
              <a:rPr lang="de-DE" sz="2400" b="1" dirty="0" smtClean="0"/>
              <a:t>Emotional Mapping</a:t>
            </a:r>
            <a:endParaRPr lang="de-DE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26628" name="Textfeld 4"/>
          <p:cNvSpPr txBox="1">
            <a:spLocks noChangeArrowheads="1"/>
          </p:cNvSpPr>
          <p:nvPr/>
        </p:nvSpPr>
        <p:spPr bwMode="auto">
          <a:xfrm>
            <a:off x="1066800" y="5486400"/>
            <a:ext cx="2417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Openemotionmap.org</a:t>
            </a:r>
          </a:p>
        </p:txBody>
      </p:sp>
      <p:pic>
        <p:nvPicPr>
          <p:cNvPr id="26629" name="Picture 7" descr="C:\Users\gartner\AppData\Local\Temp\Temp1_KN_Beitrag.zip\Abgabe\Originale\Figure5_familiarity_attractivene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5800" y="0"/>
            <a:ext cx="337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27652" name="Textfeld 4"/>
          <p:cNvSpPr txBox="1">
            <a:spLocks noChangeArrowheads="1"/>
          </p:cNvSpPr>
          <p:nvPr/>
        </p:nvSpPr>
        <p:spPr bwMode="auto">
          <a:xfrm>
            <a:off x="1066800" y="5486400"/>
            <a:ext cx="2417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Openemotionmap.org</a:t>
            </a:r>
          </a:p>
        </p:txBody>
      </p:sp>
      <p:pic>
        <p:nvPicPr>
          <p:cNvPr id="27653" name="Picture 6" descr="C:\Users\gartner\AppData\Local\Temp\Temp1_KN_Beitrag.zip\Abgabe\Originale\Figure6_familiarity_divers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5325" y="0"/>
            <a:ext cx="336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73360"/>
            <a:ext cx="7992888" cy="44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467544" y="1412776"/>
            <a:ext cx="831691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2400" dirty="0" err="1" smtClean="0"/>
              <a:t>Current</a:t>
            </a:r>
            <a:r>
              <a:rPr lang="de-DE" sz="2400" dirty="0" smtClean="0"/>
              <a:t> Projects </a:t>
            </a:r>
            <a:r>
              <a:rPr lang="de-DE" sz="2400" b="1" dirty="0" err="1" smtClean="0"/>
              <a:t>Indoor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Maps</a:t>
            </a:r>
            <a:r>
              <a:rPr lang="de-DE" sz="2400" b="1" dirty="0" smtClean="0"/>
              <a:t> ÖBB </a:t>
            </a:r>
            <a:r>
              <a:rPr lang="de-DE" sz="2400" b="1" dirty="0" err="1" smtClean="0"/>
              <a:t>Railway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Stations</a:t>
            </a:r>
            <a:endParaRPr lang="de-DE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tefan\Daten_SPeters\docs_china\PPP_master\TU_Wien_logo.png"/>
          <p:cNvPicPr>
            <a:picLocks noChangeAspect="1" noChangeArrowheads="1"/>
          </p:cNvPicPr>
          <p:nvPr/>
        </p:nvPicPr>
        <p:blipFill>
          <a:blip r:embed="rId3" cstate="print"/>
          <a:srcRect r="48436"/>
          <a:stretch>
            <a:fillRect/>
          </a:stretch>
        </p:blipFill>
        <p:spPr bwMode="auto">
          <a:xfrm>
            <a:off x="1841500" y="4365625"/>
            <a:ext cx="55245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http://tu-dresden.de/service/cd/1_basiselemente/01_logo/logo_blau_2133x6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0325" y="5164138"/>
            <a:ext cx="1389063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 descr="C:\Users\stefan\Daten_SPeters\docs_china\PPP_master\TU_Wien_logo.png"/>
          <p:cNvPicPr>
            <a:picLocks noChangeAspect="1" noChangeArrowheads="1"/>
          </p:cNvPicPr>
          <p:nvPr/>
        </p:nvPicPr>
        <p:blipFill>
          <a:blip r:embed="rId5" cstate="print"/>
          <a:srcRect l="53929" r="3926" b="53708"/>
          <a:stretch>
            <a:fillRect/>
          </a:stretch>
        </p:blipFill>
        <p:spPr bwMode="auto">
          <a:xfrm>
            <a:off x="2441575" y="4378325"/>
            <a:ext cx="103822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C:\Users\stefan\Documents\Downloads\TUMLogo_mZ_L_Vollflaeche_blau_RGB.png"/>
          <p:cNvPicPr>
            <a:picLocks noChangeAspect="1" noChangeArrowheads="1"/>
          </p:cNvPicPr>
          <p:nvPr/>
        </p:nvPicPr>
        <p:blipFill>
          <a:blip r:embed="rId6" cstate="print"/>
          <a:srcRect l="72491"/>
          <a:stretch>
            <a:fillRect/>
          </a:stretch>
        </p:blipFill>
        <p:spPr bwMode="auto">
          <a:xfrm>
            <a:off x="822325" y="3689350"/>
            <a:ext cx="8461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1722438" y="3635375"/>
            <a:ext cx="1123950" cy="515938"/>
            <a:chOff x="0" y="0"/>
            <a:chExt cx="1557453" cy="869951"/>
          </a:xfrm>
        </p:grpSpPr>
        <p:pic>
          <p:nvPicPr>
            <p:cNvPr id="48145" name="Picture 6" descr="C:\Users\stefan\Documents\Downloads\TUMLogo_mZ_L_Vollflaeche_blau_RGB.png"/>
            <p:cNvPicPr>
              <a:picLocks noChangeAspect="1" noChangeArrowheads="1"/>
            </p:cNvPicPr>
            <p:nvPr/>
          </p:nvPicPr>
          <p:blipFill>
            <a:blip r:embed="rId6" cstate="print"/>
            <a:srcRect l="24599" t="62318" r="50313" b="-9830"/>
            <a:stretch>
              <a:fillRect/>
            </a:stretch>
          </p:blipFill>
          <p:spPr bwMode="auto">
            <a:xfrm>
              <a:off x="25400" y="237414"/>
              <a:ext cx="1487606" cy="39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6" name="Picture 6" descr="C:\Users\stefan\Documents\Downloads\TUMLogo_mZ_L_Vollflaeche_blau_RGB.png"/>
            <p:cNvPicPr>
              <a:picLocks noChangeAspect="1" noChangeArrowheads="1"/>
            </p:cNvPicPr>
            <p:nvPr/>
          </p:nvPicPr>
          <p:blipFill>
            <a:blip r:embed="rId6" cstate="print"/>
            <a:srcRect l="49649" t="62318" r="27295" b="-3003"/>
            <a:stretch>
              <a:fillRect/>
            </a:stretch>
          </p:blipFill>
          <p:spPr bwMode="auto">
            <a:xfrm>
              <a:off x="50800" y="531031"/>
              <a:ext cx="1367051" cy="33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7" name="Picture 6" descr="C:\Users\stefan\Documents\Downloads\TUMLogo_mZ_L_Vollflaeche_blau_RGB.png"/>
            <p:cNvPicPr>
              <a:picLocks noChangeAspect="1" noChangeArrowheads="1"/>
            </p:cNvPicPr>
            <p:nvPr/>
          </p:nvPicPr>
          <p:blipFill>
            <a:blip r:embed="rId6" cstate="print"/>
            <a:srcRect l="-1285" t="67711" r="75018" b="-9283"/>
            <a:stretch>
              <a:fillRect/>
            </a:stretch>
          </p:blipFill>
          <p:spPr bwMode="auto">
            <a:xfrm>
              <a:off x="0" y="0"/>
              <a:ext cx="1557453" cy="346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470400" y="735013"/>
            <a:ext cx="4310063" cy="5441950"/>
            <a:chOff x="0" y="0"/>
            <a:chExt cx="4310063" cy="5441950"/>
          </a:xfrm>
        </p:grpSpPr>
        <p:pic>
          <p:nvPicPr>
            <p:cNvPr id="48142" name="Picture 7" descr="C:\Users\stefan\Daten_SPeters\docs_china\PPP_master\map2.png"/>
            <p:cNvPicPr>
              <a:picLocks noChangeAspect="1" noChangeArrowheads="1"/>
            </p:cNvPicPr>
            <p:nvPr/>
          </p:nvPicPr>
          <p:blipFill>
            <a:blip r:embed="rId7" cstate="print"/>
            <a:srcRect l="2608" t="7182" r="2983" b="8643"/>
            <a:stretch>
              <a:fillRect/>
            </a:stretch>
          </p:blipFill>
          <p:spPr bwMode="auto">
            <a:xfrm>
              <a:off x="0" y="0"/>
              <a:ext cx="4310063" cy="544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3" name="Rechteck 13"/>
            <p:cNvSpPr>
              <a:spLocks noChangeArrowheads="1"/>
            </p:cNvSpPr>
            <p:nvPr/>
          </p:nvSpPr>
          <p:spPr bwMode="auto">
            <a:xfrm>
              <a:off x="958850" y="82319"/>
              <a:ext cx="80963" cy="904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/>
              <a:endParaRPr lang="en-GB"/>
            </a:p>
          </p:txBody>
        </p:sp>
        <p:sp>
          <p:nvSpPr>
            <p:cNvPr id="48144" name="Rechteck 14"/>
            <p:cNvSpPr>
              <a:spLocks noChangeArrowheads="1"/>
            </p:cNvSpPr>
            <p:nvPr/>
          </p:nvSpPr>
          <p:spPr bwMode="auto">
            <a:xfrm>
              <a:off x="906463" y="258531"/>
              <a:ext cx="80963" cy="904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/>
              <a:endParaRPr lang="en-GB"/>
            </a:p>
          </p:txBody>
        </p:sp>
      </p:grpSp>
      <p:sp>
        <p:nvSpPr>
          <p:cNvPr id="48136" name="Titel 1"/>
          <p:cNvSpPr txBox="1">
            <a:spLocks noChangeArrowheads="1"/>
          </p:cNvSpPr>
          <p:nvPr/>
        </p:nvSpPr>
        <p:spPr bwMode="auto">
          <a:xfrm>
            <a:off x="393700" y="165100"/>
            <a:ext cx="6007100" cy="500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de-DE" sz="2400" b="1" dirty="0" smtClean="0"/>
              <a:t>International </a:t>
            </a:r>
            <a:r>
              <a:rPr lang="de-DE" sz="2400" b="1" dirty="0"/>
              <a:t>Master „</a:t>
            </a:r>
            <a:r>
              <a:rPr lang="de-DE" sz="2400" b="1" dirty="0" err="1"/>
              <a:t>Cartography</a:t>
            </a:r>
            <a:r>
              <a:rPr lang="de-DE" sz="2400" b="1" dirty="0"/>
              <a:t>“</a:t>
            </a:r>
            <a:endParaRPr lang="en-GB" sz="2400" b="1" dirty="0"/>
          </a:p>
        </p:txBody>
      </p:sp>
      <p:grpSp>
        <p:nvGrpSpPr>
          <p:cNvPr id="4" name="Group 15"/>
          <p:cNvGrpSpPr>
            <a:grpSpLocks noChangeAspect="1"/>
          </p:cNvGrpSpPr>
          <p:nvPr/>
        </p:nvGrpSpPr>
        <p:grpSpPr bwMode="auto">
          <a:xfrm>
            <a:off x="430213" y="911225"/>
            <a:ext cx="3135312" cy="2454275"/>
            <a:chOff x="0" y="0"/>
            <a:chExt cx="3135312" cy="2454275"/>
          </a:xfrm>
        </p:grpSpPr>
        <p:grpSp>
          <p:nvGrpSpPr>
            <p:cNvPr id="5" name="Group 16"/>
            <p:cNvGrpSpPr>
              <a:grpSpLocks noChangeAspect="1"/>
            </p:cNvGrpSpPr>
            <p:nvPr/>
          </p:nvGrpSpPr>
          <p:grpSpPr bwMode="auto">
            <a:xfrm>
              <a:off x="0" y="0"/>
              <a:ext cx="3135312" cy="2454275"/>
              <a:chOff x="0" y="0"/>
              <a:chExt cx="3135312" cy="2454275"/>
            </a:xfrm>
          </p:grpSpPr>
          <p:pic>
            <p:nvPicPr>
              <p:cNvPr id="48140" name="Picture 19" descr="http://www.ipg.de/fileadmin/ipg_uploads/contentimages/Contact/europe_germany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3135312" cy="2454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41" name="Picture 19" descr="http://www.ipg.de/fileadmin/ipg_uploads/contentimages/Contact/europe_germany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04811" y="1838071"/>
                <a:ext cx="195072" cy="9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8139" name="Picture 19" descr="http://www.ipg.de/fileadmin/ipg_uploads/contentimages/Contact/europe_germany.png"/>
            <p:cNvPicPr>
              <a:picLocks noChangeAspect="1" noChangeArrowheads="1"/>
            </p:cNvPicPr>
            <p:nvPr/>
          </p:nvPicPr>
          <p:blipFill>
            <a:blip r:embed="rId8" cstate="print"/>
            <a:srcRect l="70126" t="71152" r="28415" b="26987"/>
            <a:stretch>
              <a:fillRect/>
            </a:stretch>
          </p:blipFill>
          <p:spPr bwMode="auto">
            <a:xfrm>
              <a:off x="1093775" y="1879598"/>
              <a:ext cx="45719" cy="4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806214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Deriving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maps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from</a:t>
            </a:r>
            <a:r>
              <a:rPr lang="de-AT" sz="2400" b="1" dirty="0" smtClean="0"/>
              <a:t> OSM </a:t>
            </a:r>
            <a:r>
              <a:rPr lang="de-AT" sz="2400" b="1" dirty="0" err="1" smtClean="0"/>
              <a:t>with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meeting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cartographic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demands</a:t>
            </a:r>
            <a:endParaRPr lang="de-AT" sz="2400" b="1" dirty="0" smtClean="0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140968"/>
            <a:ext cx="68199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734893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Evaluating</a:t>
            </a:r>
            <a:r>
              <a:rPr lang="de-AT" sz="2400" b="1" dirty="0" smtClean="0"/>
              <a:t> OSS </a:t>
            </a:r>
            <a:r>
              <a:rPr lang="de-AT" sz="2400" b="1" dirty="0" err="1" smtClean="0"/>
              <a:t>use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for</a:t>
            </a:r>
            <a:r>
              <a:rPr lang="de-AT" sz="2400" b="1" dirty="0" smtClean="0"/>
              <a:t> professional </a:t>
            </a:r>
            <a:r>
              <a:rPr lang="de-AT" sz="2400" b="1" dirty="0" err="1" smtClean="0"/>
              <a:t>cartographic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service</a:t>
            </a:r>
            <a:r>
              <a:rPr lang="de-AT" sz="2400" b="1" dirty="0" smtClean="0"/>
              <a:t> </a:t>
            </a:r>
          </a:p>
          <a:p>
            <a:r>
              <a:rPr lang="de-AT" sz="2400" b="1" dirty="0" err="1" smtClean="0"/>
              <a:t>development</a:t>
            </a:r>
            <a:endParaRPr lang="de-AT" sz="2400" b="1" dirty="0" smtClean="0"/>
          </a:p>
        </p:txBody>
      </p:sp>
      <p:pic>
        <p:nvPicPr>
          <p:cNvPr id="203778" name="Picture 2" descr="Bildergebnis für ET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29000"/>
            <a:ext cx="3853830" cy="2908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68552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Supporting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map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interpretation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by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dedicated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legends</a:t>
            </a:r>
            <a:endParaRPr lang="de-AT" sz="2400" b="1" dirty="0" smtClean="0"/>
          </a:p>
        </p:txBody>
      </p:sp>
      <p:pic>
        <p:nvPicPr>
          <p:cNvPr id="7" name="Grafik 6"/>
          <p:cNvPicPr/>
          <p:nvPr/>
        </p:nvPicPr>
        <p:blipFill>
          <a:blip r:embed="rId3" cstate="print"/>
          <a:srcRect l="24959" t="32353" r="19173" b="17647"/>
          <a:stretch>
            <a:fillRect/>
          </a:stretch>
        </p:blipFill>
        <p:spPr bwMode="auto">
          <a:xfrm>
            <a:off x="2051720" y="3356992"/>
            <a:ext cx="5600700" cy="281692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40454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Extracting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stops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from</a:t>
            </a:r>
            <a:r>
              <a:rPr lang="de-AT" sz="2400" b="1" dirty="0" smtClean="0"/>
              <a:t> GPS </a:t>
            </a:r>
            <a:r>
              <a:rPr lang="de-AT" sz="2400" b="1" dirty="0" err="1" smtClean="0"/>
              <a:t>logs</a:t>
            </a:r>
            <a:endParaRPr lang="de-AT" sz="2400" b="1" dirty="0" smtClean="0"/>
          </a:p>
        </p:txBody>
      </p:sp>
      <p:pic>
        <p:nvPicPr>
          <p:cNvPr id="8" name="Imagen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489771" cy="3009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46356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smtClean="0"/>
              <a:t>Smart </a:t>
            </a:r>
            <a:r>
              <a:rPr lang="de-AT" sz="2400" b="1" dirty="0" err="1" smtClean="0"/>
              <a:t>watch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pedestrian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navigation</a:t>
            </a:r>
            <a:endParaRPr lang="de-AT" sz="2400" b="1" dirty="0" smtClean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068960"/>
            <a:ext cx="5891808" cy="331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64762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Deriving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Indoor</a:t>
            </a:r>
            <a:r>
              <a:rPr lang="de-AT" sz="2400" b="1" dirty="0" smtClean="0"/>
              <a:t> Navigation </a:t>
            </a:r>
            <a:r>
              <a:rPr lang="de-AT" sz="2400" b="1" dirty="0" err="1" smtClean="0"/>
              <a:t>Instructions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from</a:t>
            </a:r>
            <a:r>
              <a:rPr lang="de-AT" sz="2400" b="1" dirty="0" smtClean="0"/>
              <a:t> BIM</a:t>
            </a:r>
            <a:endParaRPr lang="de-AT" sz="24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12976"/>
            <a:ext cx="36082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12976"/>
            <a:ext cx="1829147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88224" y="3212976"/>
            <a:ext cx="20882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feld 3"/>
          <p:cNvSpPr txBox="1">
            <a:spLocks noChangeArrowheads="1"/>
          </p:cNvSpPr>
          <p:nvPr/>
        </p:nvSpPr>
        <p:spPr bwMode="auto">
          <a:xfrm>
            <a:off x="1214438" y="214313"/>
            <a:ext cx="738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7F7F7F"/>
                </a:solidFill>
              </a:rPr>
              <a:t>Research Group Cartography</a:t>
            </a:r>
          </a:p>
          <a:p>
            <a:endParaRPr lang="de-DE" sz="200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755650" y="1412875"/>
            <a:ext cx="3744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2400" dirty="0" err="1" smtClean="0"/>
              <a:t>Current</a:t>
            </a:r>
            <a:r>
              <a:rPr lang="de-AT" sz="2400" dirty="0" smtClean="0"/>
              <a:t> Thesis Work</a:t>
            </a:r>
          </a:p>
          <a:p>
            <a:endParaRPr lang="de-AT" sz="2400" dirty="0" smtClean="0"/>
          </a:p>
          <a:p>
            <a:endParaRPr lang="de-AT" sz="2400" dirty="0" smtClean="0"/>
          </a:p>
          <a:p>
            <a:r>
              <a:rPr lang="de-AT" sz="2400" b="1" dirty="0" err="1" smtClean="0"/>
              <a:t>Cartographic</a:t>
            </a:r>
            <a:r>
              <a:rPr lang="de-AT" sz="2400" b="1" dirty="0" smtClean="0"/>
              <a:t> Generalisation</a:t>
            </a: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068960"/>
            <a:ext cx="5963816" cy="335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>
            <a:solidFill>
              <a:srgbClr val="5F5F5F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365</Words>
  <Application>Microsoft Macintosh PowerPoint</Application>
  <PresentationFormat>On-screen Show (4:3)</PresentationFormat>
  <Paragraphs>159</Paragraphs>
  <Slides>28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Narrow</vt:lpstr>
      <vt:lpstr>Calibri</vt:lpstr>
      <vt:lpstr>ＭＳ Ｐゴシック</vt:lpstr>
      <vt:lpstr>TU Text Regular</vt:lpstr>
      <vt:lpstr>Wingdings</vt:lpstr>
      <vt:lpstr>宋体</vt:lpstr>
      <vt:lpstr>Office 主题</vt:lpstr>
      <vt:lpstr>Visio</vt:lpstr>
      <vt:lpstr>Image</vt:lpstr>
      <vt:lpstr>   Current research projects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Winner - UN Public Service Award 2014</vt:lpstr>
      <vt:lpstr>PowerPoint Presentation</vt:lpstr>
      <vt:lpstr>ARCHITECTURE</vt:lpstr>
      <vt:lpstr>PowerPoint Presentation</vt:lpstr>
      <vt:lpstr> ..engineering the semantic dimension </vt:lpstr>
      <vt:lpstr>PowerPoint Presentation</vt:lpstr>
      <vt:lpstr>the „keyhole“ problem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Incorporating context-aware collaborative filtering into LBS</dc:title>
  <dc:creator>hao</dc:creator>
  <cp:lastModifiedBy>Microsoft Office User</cp:lastModifiedBy>
  <cp:revision>979</cp:revision>
  <cp:lastPrinted>2013-04-13T12:59:47Z</cp:lastPrinted>
  <dcterms:created xsi:type="dcterms:W3CDTF">2015-10-29T07:57:57Z</dcterms:created>
  <dcterms:modified xsi:type="dcterms:W3CDTF">2016-12-08T07:20:11Z</dcterms:modified>
</cp:coreProperties>
</file>