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74" r:id="rId11"/>
    <p:sldId id="264" r:id="rId12"/>
    <p:sldId id="265" r:id="rId13"/>
    <p:sldId id="268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69" r:id="rId27"/>
    <p:sldId id="270" r:id="rId28"/>
    <p:sldId id="272" r:id="rId29"/>
    <p:sldId id="271" r:id="rId30"/>
    <p:sldId id="275" r:id="rId31"/>
    <p:sldId id="273" r:id="rId32"/>
    <p:sldId id="276" r:id="rId33"/>
    <p:sldId id="289" r:id="rId34"/>
    <p:sldId id="290" r:id="rId35"/>
    <p:sldId id="293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áspár Albert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5" autoAdjust="0"/>
    <p:restoredTop sz="81390" autoAdjust="0"/>
  </p:normalViewPr>
  <p:slideViewPr>
    <p:cSldViewPr snapToGrid="0">
      <p:cViewPr>
        <p:scale>
          <a:sx n="75" d="100"/>
          <a:sy n="75" d="100"/>
        </p:scale>
        <p:origin x="-148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8468951143905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Nyelvenkénti megoszlás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E1-4F33-A215-A137C13215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E1-4F33-A215-A137C13215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DE1-4F33-A215-A137C13215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E1-4F33-A215-A137C13215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DE1-4F33-A215-A137C13215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E1-4F33-A215-A137C13215D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354955343750468E-3"/>
                  <c:y val="3.6914503039713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E1-4F33-A215-A137C13215D4}"/>
                </c:ext>
              </c:extLst>
            </c:dLbl>
            <c:dLbl>
              <c:idx val="4"/>
              <c:layout>
                <c:manualLayout>
                  <c:x val="2.7849851145834467E-3"/>
                  <c:y val="2.0508057244285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E1-4F33-A215-A137C13215D4}"/>
                </c:ext>
              </c:extLst>
            </c:dLbl>
            <c:dLbl>
              <c:idx val="5"/>
              <c:layout>
                <c:manualLayout>
                  <c:x val="7.7979583208337838E-2"/>
                  <c:y val="8.53477967997356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E1-4F33-A215-A137C13215D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Munka1!$A$2:$A$7</c:f>
              <c:strCache>
                <c:ptCount val="6"/>
                <c:pt idx="0">
                  <c:v>Magyar</c:v>
                </c:pt>
                <c:pt idx="1">
                  <c:v>Román</c:v>
                </c:pt>
                <c:pt idx="2">
                  <c:v>Spanyol</c:v>
                </c:pt>
                <c:pt idx="3">
                  <c:v>Bolgár</c:v>
                </c:pt>
                <c:pt idx="4">
                  <c:v>Német</c:v>
                </c:pt>
                <c:pt idx="5">
                  <c:v>Angol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220</c:v>
                </c:pt>
                <c:pt idx="1">
                  <c:v>110</c:v>
                </c:pt>
                <c:pt idx="2">
                  <c:v>83</c:v>
                </c:pt>
                <c:pt idx="3">
                  <c:v>50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E1-4F33-A215-A137C13215D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Nemek közötti megoszlás</a:t>
            </a:r>
            <a:endParaRPr lang="hu-HU" dirty="0"/>
          </a:p>
        </c:rich>
      </c:tx>
      <c:layout>
        <c:manualLayout>
          <c:xMode val="edge"/>
          <c:yMode val="edge"/>
          <c:x val="0.1646737576334907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Nemek közötti megoszlás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A2-4523-B27D-EC3FE57A56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A2-4523-B27D-EC3FE57A56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A2-4523-B27D-EC3FE57A56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A2-4523-B27D-EC3FE57A56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A2-4523-B27D-EC3FE57A56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9A2-4523-B27D-EC3FE57A56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354955343750468E-3"/>
                  <c:y val="3.6914503039713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A2-4523-B27D-EC3FE57A560E}"/>
                </c:ext>
              </c:extLst>
            </c:dLbl>
            <c:dLbl>
              <c:idx val="4"/>
              <c:layout>
                <c:manualLayout>
                  <c:x val="2.7849851145834467E-3"/>
                  <c:y val="2.0508057244285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A2-4523-B27D-EC3FE57A560E}"/>
                </c:ext>
              </c:extLst>
            </c:dLbl>
            <c:dLbl>
              <c:idx val="5"/>
              <c:layout>
                <c:manualLayout>
                  <c:x val="7.7979583208337838E-2"/>
                  <c:y val="8.53477967997356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A2-4523-B27D-EC3FE57A560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Munka1!$A$2:$A$7</c:f>
              <c:strCache>
                <c:ptCount val="2"/>
                <c:pt idx="0">
                  <c:v>Férfi</c:v>
                </c:pt>
                <c:pt idx="1">
                  <c:v>Nő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44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9A2-4523-B27D-EC3FE57A560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Térképolvasói csoportok Aránya</a:t>
            </a:r>
            <a:endParaRPr lang="hu-HU" dirty="0"/>
          </a:p>
        </c:rich>
      </c:tx>
      <c:layout>
        <c:manualLayout>
          <c:xMode val="edge"/>
          <c:yMode val="edge"/>
          <c:x val="0.177495537900389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Distribution by Language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56-4940-8B45-FBE4C6CBC5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56-4940-8B45-FBE4C6CBC5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56-4940-8B45-FBE4C6CBC5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56-4940-8B45-FBE4C6CBC5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56-4940-8B45-FBE4C6CBC5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56-4940-8B45-FBE4C6CBC5F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Munka1!$A$2:$A$7</c:f>
              <c:strCache>
                <c:ptCount val="3"/>
                <c:pt idx="0">
                  <c:v>Haladó</c:v>
                </c:pt>
                <c:pt idx="1">
                  <c:v>Közepes</c:v>
                </c:pt>
                <c:pt idx="2">
                  <c:v>Kezdő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39</c:v>
                </c:pt>
                <c:pt idx="1">
                  <c:v>40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B56-4940-8B45-FBE4C6CBC5F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Helyes</a:t>
            </a:r>
            <a:r>
              <a:rPr lang="hu-HU" baseline="0" dirty="0" smtClean="0"/>
              <a:t> válaszok aránya csoportok szerint</a:t>
            </a:r>
            <a:endParaRPr lang="hu-HU" dirty="0"/>
          </a:p>
        </c:rich>
      </c:tx>
      <c:layout>
        <c:manualLayout>
          <c:xMode val="edge"/>
          <c:yMode val="edge"/>
          <c:x val="0.30343554524840044"/>
          <c:y val="0.1249069757780051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958400739955074"/>
          <c:y val="0.24578628503642921"/>
          <c:w val="0.40517227525471666"/>
          <c:h val="0.56038591368536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Haladó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Munka1!$A$2:$A$9</c:f>
              <c:strCache>
                <c:ptCount val="8"/>
                <c:pt idx="0">
                  <c:v>Távolságbecslés</c:v>
                </c:pt>
                <c:pt idx="1">
                  <c:v>Vonalas elemek ért.</c:v>
                </c:pt>
                <c:pt idx="2">
                  <c:v>Névrajz</c:v>
                </c:pt>
                <c:pt idx="3">
                  <c:v>Jelek értelmezése</c:v>
                </c:pt>
                <c:pt idx="4">
                  <c:v>Tájékozódás és domborzat ért.</c:v>
                </c:pt>
                <c:pt idx="5">
                  <c:v>Távolság és menetidő becsl.</c:v>
                </c:pt>
                <c:pt idx="6">
                  <c:v>Tájékozódás</c:v>
                </c:pt>
                <c:pt idx="7">
                  <c:v>Domborzat ért.</c:v>
                </c:pt>
              </c:strCache>
            </c:strRef>
          </c:cat>
          <c:val>
            <c:numRef>
              <c:f>Munka1!$F$2:$F$9</c:f>
              <c:numCache>
                <c:formatCode>0%</c:formatCode>
                <c:ptCount val="8"/>
                <c:pt idx="0">
                  <c:v>0.91</c:v>
                </c:pt>
                <c:pt idx="1">
                  <c:v>0.51</c:v>
                </c:pt>
                <c:pt idx="2">
                  <c:v>0.76</c:v>
                </c:pt>
                <c:pt idx="3">
                  <c:v>0.85</c:v>
                </c:pt>
                <c:pt idx="4">
                  <c:v>0.88</c:v>
                </c:pt>
                <c:pt idx="5">
                  <c:v>0.88</c:v>
                </c:pt>
                <c:pt idx="6">
                  <c:v>0.87</c:v>
                </c:pt>
                <c:pt idx="7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9B-4053-8519-3BEA20CC41F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Közepes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Munka1!$A$2:$A$9</c:f>
              <c:strCache>
                <c:ptCount val="8"/>
                <c:pt idx="0">
                  <c:v>Távolságbecslés</c:v>
                </c:pt>
                <c:pt idx="1">
                  <c:v>Vonalas elemek ért.</c:v>
                </c:pt>
                <c:pt idx="2">
                  <c:v>Névrajz</c:v>
                </c:pt>
                <c:pt idx="3">
                  <c:v>Jelek értelmezése</c:v>
                </c:pt>
                <c:pt idx="4">
                  <c:v>Tájékozódás és domborzat ért.</c:v>
                </c:pt>
                <c:pt idx="5">
                  <c:v>Távolság és menetidő becsl.</c:v>
                </c:pt>
                <c:pt idx="6">
                  <c:v>Tájékozódás</c:v>
                </c:pt>
                <c:pt idx="7">
                  <c:v>Domborzat ért.</c:v>
                </c:pt>
              </c:strCache>
            </c:strRef>
          </c:cat>
          <c:val>
            <c:numRef>
              <c:f>Munka1!$G$2:$G$9</c:f>
              <c:numCache>
                <c:formatCode>0%</c:formatCode>
                <c:ptCount val="8"/>
                <c:pt idx="0">
                  <c:v>0.72</c:v>
                </c:pt>
                <c:pt idx="1">
                  <c:v>0.22</c:v>
                </c:pt>
                <c:pt idx="2">
                  <c:v>0.48</c:v>
                </c:pt>
                <c:pt idx="3">
                  <c:v>0.62</c:v>
                </c:pt>
                <c:pt idx="4">
                  <c:v>0.52</c:v>
                </c:pt>
                <c:pt idx="5">
                  <c:v>0.66</c:v>
                </c:pt>
                <c:pt idx="6">
                  <c:v>0.62</c:v>
                </c:pt>
                <c:pt idx="7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9B-4053-8519-3BEA20CC41F6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Kezdő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Munka1!$A$2:$A$9</c:f>
              <c:strCache>
                <c:ptCount val="8"/>
                <c:pt idx="0">
                  <c:v>Távolságbecslés</c:v>
                </c:pt>
                <c:pt idx="1">
                  <c:v>Vonalas elemek ért.</c:v>
                </c:pt>
                <c:pt idx="2">
                  <c:v>Névrajz</c:v>
                </c:pt>
                <c:pt idx="3">
                  <c:v>Jelek értelmezése</c:v>
                </c:pt>
                <c:pt idx="4">
                  <c:v>Tájékozódás és domborzat ért.</c:v>
                </c:pt>
                <c:pt idx="5">
                  <c:v>Távolság és menetidő becsl.</c:v>
                </c:pt>
                <c:pt idx="6">
                  <c:v>Tájékozódás</c:v>
                </c:pt>
                <c:pt idx="7">
                  <c:v>Domborzat ért.</c:v>
                </c:pt>
              </c:strCache>
            </c:strRef>
          </c:cat>
          <c:val>
            <c:numRef>
              <c:f>Munka1!$H$2:$H$9</c:f>
              <c:numCache>
                <c:formatCode>0%</c:formatCode>
                <c:ptCount val="8"/>
                <c:pt idx="0">
                  <c:v>0.36</c:v>
                </c:pt>
                <c:pt idx="1">
                  <c:v>0.08</c:v>
                </c:pt>
                <c:pt idx="2">
                  <c:v>0.28999999999999998</c:v>
                </c:pt>
                <c:pt idx="3">
                  <c:v>0.34</c:v>
                </c:pt>
                <c:pt idx="4">
                  <c:v>0.21</c:v>
                </c:pt>
                <c:pt idx="5">
                  <c:v>0.28999999999999998</c:v>
                </c:pt>
                <c:pt idx="6">
                  <c:v>0.31</c:v>
                </c:pt>
                <c:pt idx="7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9B-4053-8519-3BEA20CC4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228096"/>
        <c:axId val="34415744"/>
      </c:barChart>
      <c:catAx>
        <c:axId val="3622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5744"/>
        <c:crosses val="autoZero"/>
        <c:auto val="1"/>
        <c:lblAlgn val="ctr"/>
        <c:lblOffset val="100"/>
        <c:noMultiLvlLbl val="0"/>
      </c:catAx>
      <c:valAx>
        <c:axId val="3441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2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Haladó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Q7 – Pontszerű jelek értelmezése.</c:v>
                </c:pt>
                <c:pt idx="1">
                  <c:v>Q6 – Távolság és menetidő becslés.</c:v>
                </c:pt>
                <c:pt idx="2">
                  <c:v>Q5 – Névrajz vonatkozási helyének értelmezése.</c:v>
                </c:pt>
                <c:pt idx="3">
                  <c:v>Q4 – Domborzat (morfológia) értelmezése.</c:v>
                </c:pt>
                <c:pt idx="4">
                  <c:v>Q3 – Fedettség értelmezése.</c:v>
                </c:pt>
                <c:pt idx="5">
                  <c:v>Q2 – Síkrajz típusainak megkülönböztetése.</c:v>
                </c:pt>
                <c:pt idx="6">
                  <c:v>Q1 – Útvonalkövetés leírás alapján.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70</c:v>
                </c:pt>
                <c:pt idx="1">
                  <c:v>85.2</c:v>
                </c:pt>
                <c:pt idx="2">
                  <c:v>83.9</c:v>
                </c:pt>
                <c:pt idx="3">
                  <c:v>98.4</c:v>
                </c:pt>
                <c:pt idx="4">
                  <c:v>87.4</c:v>
                </c:pt>
                <c:pt idx="5">
                  <c:v>72.2</c:v>
                </c:pt>
                <c:pt idx="6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Közepes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Q7 – Pontszerű jelek értelmezése.</c:v>
                </c:pt>
                <c:pt idx="1">
                  <c:v>Q6 – Távolság és menetidő becslés.</c:v>
                </c:pt>
                <c:pt idx="2">
                  <c:v>Q5 – Névrajz vonatkozási helyének értelmezése.</c:v>
                </c:pt>
                <c:pt idx="3">
                  <c:v>Q4 – Domborzat (morfológia) értelmezése.</c:v>
                </c:pt>
                <c:pt idx="4">
                  <c:v>Q3 – Fedettség értelmezése.</c:v>
                </c:pt>
                <c:pt idx="5">
                  <c:v>Q2 – Síkrajz típusainak megkülönböztetése.</c:v>
                </c:pt>
                <c:pt idx="6">
                  <c:v>Q1 – Útvonalkövetés leírás alapján.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62.9</c:v>
                </c:pt>
                <c:pt idx="1">
                  <c:v>74</c:v>
                </c:pt>
                <c:pt idx="2">
                  <c:v>63.9</c:v>
                </c:pt>
                <c:pt idx="3">
                  <c:v>90.4</c:v>
                </c:pt>
                <c:pt idx="4">
                  <c:v>79.8</c:v>
                </c:pt>
                <c:pt idx="5">
                  <c:v>53.2</c:v>
                </c:pt>
                <c:pt idx="6">
                  <c:v>7.6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Kezdő2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Q7 – Pontszerű jelek értelmezése.</c:v>
                </c:pt>
                <c:pt idx="1">
                  <c:v>Q6 – Távolság és menetidő becslés.</c:v>
                </c:pt>
                <c:pt idx="2">
                  <c:v>Q5 – Névrajz vonatkozási helyének értelmezése.</c:v>
                </c:pt>
                <c:pt idx="3">
                  <c:v>Q4 – Domborzat (morfológia) értelmezése.</c:v>
                </c:pt>
                <c:pt idx="4">
                  <c:v>Q3 – Fedettség értelmezése.</c:v>
                </c:pt>
                <c:pt idx="5">
                  <c:v>Q2 – Síkrajz típusainak megkülönböztetése.</c:v>
                </c:pt>
                <c:pt idx="6">
                  <c:v>Q1 – Útvonalkövetés leírás alapján.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34.299999999999997</c:v>
                </c:pt>
                <c:pt idx="1">
                  <c:v>54</c:v>
                </c:pt>
                <c:pt idx="2">
                  <c:v>43.7</c:v>
                </c:pt>
                <c:pt idx="3">
                  <c:v>67.400000000000006</c:v>
                </c:pt>
                <c:pt idx="4">
                  <c:v>70.400000000000006</c:v>
                </c:pt>
                <c:pt idx="5">
                  <c:v>45.7</c:v>
                </c:pt>
                <c:pt idx="6">
                  <c:v>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9949952"/>
        <c:axId val="34464320"/>
      </c:barChart>
      <c:catAx>
        <c:axId val="14994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64320"/>
        <c:crosses val="autoZero"/>
        <c:auto val="1"/>
        <c:lblAlgn val="ctr"/>
        <c:lblOffset val="100"/>
        <c:noMultiLvlLbl val="0"/>
      </c:catAx>
      <c:valAx>
        <c:axId val="34464320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4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hu-HU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noProof="0" dirty="0" smtClean="0"/>
              <a:t>Átlagos</a:t>
            </a:r>
            <a:r>
              <a:rPr lang="hu-HU" baseline="0" noProof="0" dirty="0" smtClean="0"/>
              <a:t> p</a:t>
            </a:r>
            <a:r>
              <a:rPr lang="hu-HU" noProof="0" dirty="0" smtClean="0"/>
              <a:t>ontszámok</a:t>
            </a:r>
            <a:r>
              <a:rPr lang="hu-HU" baseline="0" noProof="0" dirty="0" smtClean="0"/>
              <a:t> [</a:t>
            </a:r>
            <a:r>
              <a:rPr lang="hu-HU" baseline="0" noProof="0" dirty="0" err="1" smtClean="0"/>
              <a:t>max</a:t>
            </a:r>
            <a:r>
              <a:rPr lang="hu-HU" baseline="0" noProof="0" dirty="0" smtClean="0"/>
              <a:t>. 7]</a:t>
            </a:r>
            <a:endParaRPr lang="hu-HU" noProof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Haladó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Haladó csoport</c:v>
                </c:pt>
                <c:pt idx="1">
                  <c:v>Közepes csoport</c:v>
                </c:pt>
                <c:pt idx="2">
                  <c:v>Kezdő csoport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4.3099999999999996</c:v>
                </c:pt>
                <c:pt idx="2">
                  <c:v>3.54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Közepes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Haladó csoport</c:v>
                </c:pt>
                <c:pt idx="1">
                  <c:v>Közepes csoport</c:v>
                </c:pt>
                <c:pt idx="2">
                  <c:v>Kezdő csoport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5.26</c:v>
                </c:pt>
                <c:pt idx="1">
                  <c:v>4.58</c:v>
                </c:pt>
                <c:pt idx="2">
                  <c:v>3.36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Kezdő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chemeClr val="bg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Haladó csoport</c:v>
                </c:pt>
                <c:pt idx="1">
                  <c:v>Közepes csoport</c:v>
                </c:pt>
                <c:pt idx="2">
                  <c:v>Kezdő csoport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5.04</c:v>
                </c:pt>
                <c:pt idx="1">
                  <c:v>3.89</c:v>
                </c:pt>
                <c:pt idx="2">
                  <c:v>3.27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1137792"/>
        <c:axId val="34470080"/>
      </c:barChart>
      <c:catAx>
        <c:axId val="15113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70080"/>
        <c:crosses val="autoZero"/>
        <c:auto val="1"/>
        <c:lblAlgn val="ctr"/>
        <c:lblOffset val="50"/>
        <c:noMultiLvlLbl val="0"/>
      </c:catAx>
      <c:valAx>
        <c:axId val="34470080"/>
        <c:scaling>
          <c:orientation val="minMax"/>
          <c:max val="6"/>
          <c:min val="3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C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3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hu-HU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noProof="0" dirty="0" smtClean="0"/>
              <a:t>Átlagos</a:t>
            </a:r>
            <a:r>
              <a:rPr lang="hu-HU" baseline="0" noProof="0" dirty="0" smtClean="0"/>
              <a:t> kitöltési idő [perc]</a:t>
            </a:r>
            <a:endParaRPr lang="hu-HU" noProof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Haladó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Haladó csoport</c:v>
                </c:pt>
                <c:pt idx="1">
                  <c:v>Közepes csoport</c:v>
                </c:pt>
                <c:pt idx="2">
                  <c:v>Kezdő csoport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15.91</c:v>
                </c:pt>
                <c:pt idx="1">
                  <c:v>16.54</c:v>
                </c:pt>
                <c:pt idx="2">
                  <c:v>12.33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Közepes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Haladó csoport</c:v>
                </c:pt>
                <c:pt idx="1">
                  <c:v>Közepes csoport</c:v>
                </c:pt>
                <c:pt idx="2">
                  <c:v>Kezdő csoport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12.99</c:v>
                </c:pt>
                <c:pt idx="1">
                  <c:v>14.68</c:v>
                </c:pt>
                <c:pt idx="2">
                  <c:v>12.13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Kezdő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Haladó csoport</c:v>
                </c:pt>
                <c:pt idx="1">
                  <c:v>Közepes csoport</c:v>
                </c:pt>
                <c:pt idx="2">
                  <c:v>Kezdő csoport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12.98</c:v>
                </c:pt>
                <c:pt idx="1">
                  <c:v>15.22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1166976"/>
        <c:axId val="109814336"/>
      </c:barChart>
      <c:catAx>
        <c:axId val="15116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4336"/>
        <c:crosses val="autoZero"/>
        <c:auto val="1"/>
        <c:lblAlgn val="ctr"/>
        <c:lblOffset val="50"/>
        <c:noMultiLvlLbl val="0"/>
      </c:catAx>
      <c:valAx>
        <c:axId val="109814336"/>
        <c:scaling>
          <c:orientation val="minMax"/>
          <c:min val="1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C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Haladó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Pontszerű jelek</c:v>
                </c:pt>
                <c:pt idx="1">
                  <c:v>Távolság és menetidő</c:v>
                </c:pt>
                <c:pt idx="2">
                  <c:v>Névrajz</c:v>
                </c:pt>
                <c:pt idx="3">
                  <c:v>Domborzat</c:v>
                </c:pt>
                <c:pt idx="4">
                  <c:v>Fedettség</c:v>
                </c:pt>
                <c:pt idx="5">
                  <c:v>Síkrajz</c:v>
                </c:pt>
                <c:pt idx="6">
                  <c:v>Útvonalkövetés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-0.72599999999999998</c:v>
                </c:pt>
                <c:pt idx="1">
                  <c:v>0.14099999999999999</c:v>
                </c:pt>
                <c:pt idx="2">
                  <c:v>-0.107</c:v>
                </c:pt>
                <c:pt idx="3">
                  <c:v>0.14099999999999999</c:v>
                </c:pt>
                <c:pt idx="4">
                  <c:v>-0.09</c:v>
                </c:pt>
                <c:pt idx="5">
                  <c:v>-1.9079999999999999</c:v>
                </c:pt>
                <c:pt idx="6">
                  <c:v>0.47899999999999998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Közepes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Pontszerű jelek</c:v>
                </c:pt>
                <c:pt idx="1">
                  <c:v>Távolság és menetidő</c:v>
                </c:pt>
                <c:pt idx="2">
                  <c:v>Névrajz</c:v>
                </c:pt>
                <c:pt idx="3">
                  <c:v>Domborzat</c:v>
                </c:pt>
                <c:pt idx="4">
                  <c:v>Fedettség</c:v>
                </c:pt>
                <c:pt idx="5">
                  <c:v>Síkrajz</c:v>
                </c:pt>
                <c:pt idx="6">
                  <c:v>Útvonalkövetés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-0.54900000000000004</c:v>
                </c:pt>
                <c:pt idx="1">
                  <c:v>0.109</c:v>
                </c:pt>
                <c:pt idx="2">
                  <c:v>-1.2999999999999999E-2</c:v>
                </c:pt>
                <c:pt idx="3">
                  <c:v>-6.0000000000000001E-3</c:v>
                </c:pt>
                <c:pt idx="4">
                  <c:v>-5.7000000000000002E-2</c:v>
                </c:pt>
                <c:pt idx="5">
                  <c:v>-1.619</c:v>
                </c:pt>
                <c:pt idx="6">
                  <c:v>0.20399999999999999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Kezdő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Pontszerű jelek</c:v>
                </c:pt>
                <c:pt idx="1">
                  <c:v>Távolság és menetidő</c:v>
                </c:pt>
                <c:pt idx="2">
                  <c:v>Névrajz</c:v>
                </c:pt>
                <c:pt idx="3">
                  <c:v>Domborzat</c:v>
                </c:pt>
                <c:pt idx="4">
                  <c:v>Fedettség</c:v>
                </c:pt>
                <c:pt idx="5">
                  <c:v>Síkrajz</c:v>
                </c:pt>
                <c:pt idx="6">
                  <c:v>Útvonalkövetés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-0.54200000000000004</c:v>
                </c:pt>
                <c:pt idx="1">
                  <c:v>0.112</c:v>
                </c:pt>
                <c:pt idx="2">
                  <c:v>0.105</c:v>
                </c:pt>
                <c:pt idx="3">
                  <c:v>-4.4999999999999998E-2</c:v>
                </c:pt>
                <c:pt idx="4">
                  <c:v>-2.3E-2</c:v>
                </c:pt>
                <c:pt idx="5">
                  <c:v>-1.5860000000000001</c:v>
                </c:pt>
                <c:pt idx="6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70560"/>
        <c:axId val="109818368"/>
      </c:barChart>
      <c:catAx>
        <c:axId val="15117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8368"/>
        <c:crosses val="autoZero"/>
        <c:auto val="1"/>
        <c:lblAlgn val="ctr"/>
        <c:lblOffset val="0"/>
        <c:noMultiLvlLbl val="0"/>
      </c:catAx>
      <c:valAx>
        <c:axId val="10981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7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63740428452766"/>
          <c:y val="0.42149699412507519"/>
          <c:w val="0.17828866662653592"/>
          <c:h val="0.15556952706997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7T12:51:22.005" idx="1">
    <p:pos x="5501" y="1561"/>
    <p:text>Ez a kép az egyes adattípusokat illusztrálná. Jó lenne kontrasztnak egy olyan térkép, ami teljesen elüt a megszokott ábrázolási módoktól.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05EB0-5F1B-4D1E-9EF1-9880F5D9561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38CD7FC-2FFA-45A1-AE1C-0F57B851696A}">
      <dgm:prSet phldrT="[Szöveg]"/>
      <dgm:spPr>
        <a:solidFill>
          <a:srgbClr val="92D050"/>
        </a:solidFill>
      </dgm:spPr>
      <dgm:t>
        <a:bodyPr/>
        <a:lstStyle/>
        <a:p>
          <a:r>
            <a:rPr lang="hu-HU" dirty="0"/>
            <a:t>QGIS 2.14</a:t>
          </a:r>
        </a:p>
      </dgm:t>
    </dgm:pt>
    <dgm:pt modelId="{A5EEA7B5-AF51-45BC-B1EC-E866FA67F3B4}" type="parTrans" cxnId="{73D4450D-0E0B-4C2B-B491-D1C27A01C176}">
      <dgm:prSet/>
      <dgm:spPr/>
      <dgm:t>
        <a:bodyPr/>
        <a:lstStyle/>
        <a:p>
          <a:endParaRPr lang="hu-HU"/>
        </a:p>
      </dgm:t>
    </dgm:pt>
    <dgm:pt modelId="{5E0B1DC3-E057-4EAC-ABC9-F9B4E084AF45}" type="sibTrans" cxnId="{73D4450D-0E0B-4C2B-B491-D1C27A01C176}">
      <dgm:prSet/>
      <dgm:spPr/>
      <dgm:t>
        <a:bodyPr/>
        <a:lstStyle/>
        <a:p>
          <a:endParaRPr lang="hu-HU"/>
        </a:p>
      </dgm:t>
    </dgm:pt>
    <dgm:pt modelId="{2EDA14F0-6DBF-44F7-B2D8-2C99A17094A2}">
      <dgm:prSet phldrT="[Szöveg]"/>
      <dgm:spPr/>
      <dgm:t>
        <a:bodyPr/>
        <a:lstStyle/>
        <a:p>
          <a:r>
            <a:rPr lang="hu-HU" dirty="0" err="1"/>
            <a:t>OpenStreetMap</a:t>
          </a:r>
          <a:endParaRPr lang="hu-HU" dirty="0"/>
        </a:p>
      </dgm:t>
    </dgm:pt>
    <dgm:pt modelId="{A89B9D12-A42B-4985-8133-6677B81B4302}" type="parTrans" cxnId="{5E557FD8-ADFA-4872-8262-F7F98B5778E8}">
      <dgm:prSet/>
      <dgm:spPr/>
      <dgm:t>
        <a:bodyPr/>
        <a:lstStyle/>
        <a:p>
          <a:endParaRPr lang="hu-HU"/>
        </a:p>
      </dgm:t>
    </dgm:pt>
    <dgm:pt modelId="{AFD350B0-C550-476F-97FB-C7A0DE269953}" type="sibTrans" cxnId="{5E557FD8-ADFA-4872-8262-F7F98B5778E8}">
      <dgm:prSet/>
      <dgm:spPr/>
      <dgm:t>
        <a:bodyPr/>
        <a:lstStyle/>
        <a:p>
          <a:endParaRPr lang="hu-HU"/>
        </a:p>
      </dgm:t>
    </dgm:pt>
    <dgm:pt modelId="{924BB563-996D-4127-B205-E1626668D610}">
      <dgm:prSet phldrT="[Szöveg]"/>
      <dgm:spPr/>
      <dgm:t>
        <a:bodyPr/>
        <a:lstStyle/>
        <a:p>
          <a:r>
            <a:rPr lang="hu-HU" dirty="0"/>
            <a:t>Vonalas elemek</a:t>
          </a:r>
        </a:p>
      </dgm:t>
    </dgm:pt>
    <dgm:pt modelId="{C442AFBE-B8A1-421B-BD5F-530FE1AD1E8A}" type="parTrans" cxnId="{2E7340BE-CB31-478D-A4D0-28D5C0EF87FD}">
      <dgm:prSet/>
      <dgm:spPr/>
      <dgm:t>
        <a:bodyPr/>
        <a:lstStyle/>
        <a:p>
          <a:endParaRPr lang="hu-HU"/>
        </a:p>
      </dgm:t>
    </dgm:pt>
    <dgm:pt modelId="{77AE34C9-CCB6-4641-B08E-E7F5CD949452}" type="sibTrans" cxnId="{2E7340BE-CB31-478D-A4D0-28D5C0EF87FD}">
      <dgm:prSet/>
      <dgm:spPr/>
      <dgm:t>
        <a:bodyPr/>
        <a:lstStyle/>
        <a:p>
          <a:endParaRPr lang="hu-HU"/>
        </a:p>
      </dgm:t>
    </dgm:pt>
    <dgm:pt modelId="{B9290824-9BD4-49D9-B06D-3587030FFD31}">
      <dgm:prSet phldrT="[Szöveg]"/>
      <dgm:spPr/>
      <dgm:t>
        <a:bodyPr/>
        <a:lstStyle/>
        <a:p>
          <a:r>
            <a:rPr lang="hu-HU" dirty="0"/>
            <a:t>Vízrajz</a:t>
          </a:r>
        </a:p>
      </dgm:t>
    </dgm:pt>
    <dgm:pt modelId="{B867B5D1-E6F9-4C2D-8418-ABB3531089F4}" type="parTrans" cxnId="{80467AAD-3CC2-4B91-8FF2-CA0DE1C00D26}">
      <dgm:prSet/>
      <dgm:spPr/>
      <dgm:t>
        <a:bodyPr/>
        <a:lstStyle/>
        <a:p>
          <a:endParaRPr lang="hu-HU"/>
        </a:p>
      </dgm:t>
    </dgm:pt>
    <dgm:pt modelId="{83774E93-DF0B-4795-8937-CDF4DFD2A342}" type="sibTrans" cxnId="{80467AAD-3CC2-4B91-8FF2-CA0DE1C00D26}">
      <dgm:prSet/>
      <dgm:spPr/>
      <dgm:t>
        <a:bodyPr/>
        <a:lstStyle/>
        <a:p>
          <a:endParaRPr lang="hu-HU"/>
        </a:p>
      </dgm:t>
    </dgm:pt>
    <dgm:pt modelId="{FE554ED7-710F-4078-AEAF-1A11AC12E635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/>
            <a:t>SRTM-3</a:t>
          </a:r>
        </a:p>
      </dgm:t>
    </dgm:pt>
    <dgm:pt modelId="{706B9C8A-735C-4F99-AE4E-9B38F923866E}" type="parTrans" cxnId="{A51748F2-7AE4-402D-A6B3-E482A5CB942E}">
      <dgm:prSet/>
      <dgm:spPr/>
      <dgm:t>
        <a:bodyPr/>
        <a:lstStyle/>
        <a:p>
          <a:endParaRPr lang="hu-HU"/>
        </a:p>
      </dgm:t>
    </dgm:pt>
    <dgm:pt modelId="{C5E7A07A-3A6C-432C-B78C-F25F1B992E6E}" type="sibTrans" cxnId="{A51748F2-7AE4-402D-A6B3-E482A5CB942E}">
      <dgm:prSet/>
      <dgm:spPr/>
      <dgm:t>
        <a:bodyPr/>
        <a:lstStyle/>
        <a:p>
          <a:endParaRPr lang="hu-HU"/>
        </a:p>
      </dgm:t>
    </dgm:pt>
    <dgm:pt modelId="{45F92230-961A-408B-AD3E-8FC81A311EC7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/>
            <a:t>Szintvonalrajz</a:t>
          </a:r>
        </a:p>
      </dgm:t>
    </dgm:pt>
    <dgm:pt modelId="{C6B7BBDE-84C2-4913-A224-91134705402F}" type="parTrans" cxnId="{C0898C26-7690-4A5F-8844-111C03EA1CD1}">
      <dgm:prSet/>
      <dgm:spPr/>
      <dgm:t>
        <a:bodyPr/>
        <a:lstStyle/>
        <a:p>
          <a:endParaRPr lang="hu-HU"/>
        </a:p>
      </dgm:t>
    </dgm:pt>
    <dgm:pt modelId="{E6500289-D018-412C-BD21-222FEC0733FC}" type="sibTrans" cxnId="{C0898C26-7690-4A5F-8844-111C03EA1CD1}">
      <dgm:prSet/>
      <dgm:spPr/>
      <dgm:t>
        <a:bodyPr/>
        <a:lstStyle/>
        <a:p>
          <a:endParaRPr lang="hu-HU"/>
        </a:p>
      </dgm:t>
    </dgm:pt>
    <dgm:pt modelId="{5CC6FB9F-3BA3-4063-AFA4-348730FD5F44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/>
            <a:t>Domborzat-árnyékolás</a:t>
          </a:r>
        </a:p>
      </dgm:t>
    </dgm:pt>
    <dgm:pt modelId="{DE6DC33E-F59F-4CDE-A6DF-B50DBD557EA4}" type="parTrans" cxnId="{0C4EEFB9-8239-4AE0-9F6D-C52E4BE2F2FA}">
      <dgm:prSet/>
      <dgm:spPr/>
      <dgm:t>
        <a:bodyPr/>
        <a:lstStyle/>
        <a:p>
          <a:endParaRPr lang="hu-HU"/>
        </a:p>
      </dgm:t>
    </dgm:pt>
    <dgm:pt modelId="{3466232B-A02E-4F09-891F-E6B5D53872FD}" type="sibTrans" cxnId="{0C4EEFB9-8239-4AE0-9F6D-C52E4BE2F2FA}">
      <dgm:prSet/>
      <dgm:spPr/>
      <dgm:t>
        <a:bodyPr/>
        <a:lstStyle/>
        <a:p>
          <a:endParaRPr lang="hu-HU"/>
        </a:p>
      </dgm:t>
    </dgm:pt>
    <dgm:pt modelId="{2C5491E8-9BB1-4969-B771-6D67B4283C36}">
      <dgm:prSet phldrT="[Szöveg]"/>
      <dgm:spPr/>
      <dgm:t>
        <a:bodyPr/>
        <a:lstStyle/>
        <a:p>
          <a:r>
            <a:rPr lang="hu-HU" dirty="0"/>
            <a:t>Fedettség</a:t>
          </a:r>
        </a:p>
      </dgm:t>
    </dgm:pt>
    <dgm:pt modelId="{BC4D92F3-AB8F-40CC-BD3C-ECED7ED52930}" type="sibTrans" cxnId="{D66F6AA3-B34F-4998-89AE-7A4CBAA6827B}">
      <dgm:prSet/>
      <dgm:spPr/>
      <dgm:t>
        <a:bodyPr/>
        <a:lstStyle/>
        <a:p>
          <a:endParaRPr lang="hu-HU"/>
        </a:p>
      </dgm:t>
    </dgm:pt>
    <dgm:pt modelId="{22BE0F7E-208D-4C6B-B1F2-C9B405DA198C}" type="parTrans" cxnId="{D66F6AA3-B34F-4998-89AE-7A4CBAA6827B}">
      <dgm:prSet/>
      <dgm:spPr/>
      <dgm:t>
        <a:bodyPr/>
        <a:lstStyle/>
        <a:p>
          <a:endParaRPr lang="hu-HU"/>
        </a:p>
      </dgm:t>
    </dgm:pt>
    <dgm:pt modelId="{B4EB0BBA-7B52-4E4A-A497-F57C9AD5A076}" type="pres">
      <dgm:prSet presAssocID="{5E805EB0-5F1B-4D1E-9EF1-9880F5D956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0C49C3-E535-47AE-87CF-65E1DEAD51DF}" type="pres">
      <dgm:prSet presAssocID="{138CD7FC-2FFA-45A1-AE1C-0F57B851696A}" presName="vertOne" presStyleCnt="0"/>
      <dgm:spPr/>
      <dgm:t>
        <a:bodyPr/>
        <a:lstStyle/>
        <a:p>
          <a:endParaRPr lang="hu-HU"/>
        </a:p>
      </dgm:t>
    </dgm:pt>
    <dgm:pt modelId="{1F24F4DE-1349-4D7C-BEEF-C20040764981}" type="pres">
      <dgm:prSet presAssocID="{138CD7FC-2FFA-45A1-AE1C-0F57B851696A}" presName="txOne" presStyleLbl="node0" presStyleIdx="0" presStyleCnt="1" custLinFactY="-24580" custLinFactNeighborX="-7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C2B947-F1E0-48BA-B768-048F3AAA8F30}" type="pres">
      <dgm:prSet presAssocID="{138CD7FC-2FFA-45A1-AE1C-0F57B851696A}" presName="parTransOne" presStyleCnt="0"/>
      <dgm:spPr/>
      <dgm:t>
        <a:bodyPr/>
        <a:lstStyle/>
        <a:p>
          <a:endParaRPr lang="hu-HU"/>
        </a:p>
      </dgm:t>
    </dgm:pt>
    <dgm:pt modelId="{54CB09C4-8C42-4584-B1A0-A33C4099A19D}" type="pres">
      <dgm:prSet presAssocID="{138CD7FC-2FFA-45A1-AE1C-0F57B851696A}" presName="horzOne" presStyleCnt="0"/>
      <dgm:spPr/>
      <dgm:t>
        <a:bodyPr/>
        <a:lstStyle/>
        <a:p>
          <a:endParaRPr lang="hu-HU"/>
        </a:p>
      </dgm:t>
    </dgm:pt>
    <dgm:pt modelId="{9C574F40-59C5-4DC3-8784-D87C3F91737C}" type="pres">
      <dgm:prSet presAssocID="{2EDA14F0-6DBF-44F7-B2D8-2C99A17094A2}" presName="vertTwo" presStyleCnt="0"/>
      <dgm:spPr/>
      <dgm:t>
        <a:bodyPr/>
        <a:lstStyle/>
        <a:p>
          <a:endParaRPr lang="hu-HU"/>
        </a:p>
      </dgm:t>
    </dgm:pt>
    <dgm:pt modelId="{D1D31DCF-A515-409F-A838-C2487BD7F3C5}" type="pres">
      <dgm:prSet presAssocID="{2EDA14F0-6DBF-44F7-B2D8-2C99A17094A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4F85F-F8BE-4F66-B8B1-5FE5D79B536D}" type="pres">
      <dgm:prSet presAssocID="{2EDA14F0-6DBF-44F7-B2D8-2C99A17094A2}" presName="parTransTwo" presStyleCnt="0"/>
      <dgm:spPr/>
      <dgm:t>
        <a:bodyPr/>
        <a:lstStyle/>
        <a:p>
          <a:endParaRPr lang="hu-HU"/>
        </a:p>
      </dgm:t>
    </dgm:pt>
    <dgm:pt modelId="{A7523840-141E-4A96-B9EC-4A1949FB44D1}" type="pres">
      <dgm:prSet presAssocID="{2EDA14F0-6DBF-44F7-B2D8-2C99A17094A2}" presName="horzTwo" presStyleCnt="0"/>
      <dgm:spPr/>
      <dgm:t>
        <a:bodyPr/>
        <a:lstStyle/>
        <a:p>
          <a:endParaRPr lang="hu-HU"/>
        </a:p>
      </dgm:t>
    </dgm:pt>
    <dgm:pt modelId="{6C05218C-DE1F-407A-BE0A-9417619B00E7}" type="pres">
      <dgm:prSet presAssocID="{924BB563-996D-4127-B205-E1626668D610}" presName="vertThree" presStyleCnt="0"/>
      <dgm:spPr/>
      <dgm:t>
        <a:bodyPr/>
        <a:lstStyle/>
        <a:p>
          <a:endParaRPr lang="hu-HU"/>
        </a:p>
      </dgm:t>
    </dgm:pt>
    <dgm:pt modelId="{D6999B0C-7D89-4CD6-8F05-AE3C1B15A985}" type="pres">
      <dgm:prSet presAssocID="{924BB563-996D-4127-B205-E1626668D610}" presName="txThree" presStyleLbl="node3" presStyleIdx="0" presStyleCnt="5" custScaleY="4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0CA756-13BF-44CA-86B4-FE60BF87012C}" type="pres">
      <dgm:prSet presAssocID="{924BB563-996D-4127-B205-E1626668D610}" presName="horzThree" presStyleCnt="0"/>
      <dgm:spPr/>
      <dgm:t>
        <a:bodyPr/>
        <a:lstStyle/>
        <a:p>
          <a:endParaRPr lang="hu-HU"/>
        </a:p>
      </dgm:t>
    </dgm:pt>
    <dgm:pt modelId="{45D742D8-C6AD-4F2C-A8D6-CDB3914FF889}" type="pres">
      <dgm:prSet presAssocID="{77AE34C9-CCB6-4641-B08E-E7F5CD949452}" presName="sibSpaceThree" presStyleCnt="0"/>
      <dgm:spPr/>
      <dgm:t>
        <a:bodyPr/>
        <a:lstStyle/>
        <a:p>
          <a:endParaRPr lang="hu-HU"/>
        </a:p>
      </dgm:t>
    </dgm:pt>
    <dgm:pt modelId="{460806FF-2763-429F-820F-EC47F3F9C25F}" type="pres">
      <dgm:prSet presAssocID="{B9290824-9BD4-49D9-B06D-3587030FFD31}" presName="vertThree" presStyleCnt="0"/>
      <dgm:spPr/>
      <dgm:t>
        <a:bodyPr/>
        <a:lstStyle/>
        <a:p>
          <a:endParaRPr lang="hu-HU"/>
        </a:p>
      </dgm:t>
    </dgm:pt>
    <dgm:pt modelId="{ACA28F0C-B705-4833-9385-D7AABED00E67}" type="pres">
      <dgm:prSet presAssocID="{B9290824-9BD4-49D9-B06D-3587030FFD31}" presName="txThree" presStyleLbl="node3" presStyleIdx="1" presStyleCnt="5" custScaleY="4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84DC93-896A-41D6-B84F-4907F74824E3}" type="pres">
      <dgm:prSet presAssocID="{B9290824-9BD4-49D9-B06D-3587030FFD31}" presName="horzThree" presStyleCnt="0"/>
      <dgm:spPr/>
      <dgm:t>
        <a:bodyPr/>
        <a:lstStyle/>
        <a:p>
          <a:endParaRPr lang="hu-HU"/>
        </a:p>
      </dgm:t>
    </dgm:pt>
    <dgm:pt modelId="{A6C70168-B16B-4870-A783-15AA0363BF85}" type="pres">
      <dgm:prSet presAssocID="{83774E93-DF0B-4795-8937-CDF4DFD2A342}" presName="sibSpaceThree" presStyleCnt="0"/>
      <dgm:spPr/>
      <dgm:t>
        <a:bodyPr/>
        <a:lstStyle/>
        <a:p>
          <a:endParaRPr lang="hu-HU"/>
        </a:p>
      </dgm:t>
    </dgm:pt>
    <dgm:pt modelId="{5ADAEC12-AFB9-4C68-85A8-5C1A1D0BB549}" type="pres">
      <dgm:prSet presAssocID="{2C5491E8-9BB1-4969-B771-6D67B4283C36}" presName="vertThree" presStyleCnt="0"/>
      <dgm:spPr/>
      <dgm:t>
        <a:bodyPr/>
        <a:lstStyle/>
        <a:p>
          <a:endParaRPr lang="hu-HU"/>
        </a:p>
      </dgm:t>
    </dgm:pt>
    <dgm:pt modelId="{13283A3E-02D8-49B9-B7D5-096AB55E1EE2}" type="pres">
      <dgm:prSet presAssocID="{2C5491E8-9BB1-4969-B771-6D67B4283C36}" presName="txThree" presStyleLbl="node3" presStyleIdx="2" presStyleCnt="5" custScaleY="4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E2261-763B-42AA-9C7B-CCB1A6B7EA1C}" type="pres">
      <dgm:prSet presAssocID="{2C5491E8-9BB1-4969-B771-6D67B4283C36}" presName="horzThree" presStyleCnt="0"/>
      <dgm:spPr/>
      <dgm:t>
        <a:bodyPr/>
        <a:lstStyle/>
        <a:p>
          <a:endParaRPr lang="hu-HU"/>
        </a:p>
      </dgm:t>
    </dgm:pt>
    <dgm:pt modelId="{A577D3A2-6EB0-4F63-8E6B-B36F57A365DB}" type="pres">
      <dgm:prSet presAssocID="{AFD350B0-C550-476F-97FB-C7A0DE269953}" presName="sibSpaceTwo" presStyleCnt="0"/>
      <dgm:spPr/>
      <dgm:t>
        <a:bodyPr/>
        <a:lstStyle/>
        <a:p>
          <a:endParaRPr lang="hu-HU"/>
        </a:p>
      </dgm:t>
    </dgm:pt>
    <dgm:pt modelId="{927A52B7-BD87-4EB9-82C6-408A608B75CF}" type="pres">
      <dgm:prSet presAssocID="{FE554ED7-710F-4078-AEAF-1A11AC12E635}" presName="vertTwo" presStyleCnt="0"/>
      <dgm:spPr/>
      <dgm:t>
        <a:bodyPr/>
        <a:lstStyle/>
        <a:p>
          <a:endParaRPr lang="hu-HU"/>
        </a:p>
      </dgm:t>
    </dgm:pt>
    <dgm:pt modelId="{A491ACCB-2D31-4A6F-B337-7380E035572D}" type="pres">
      <dgm:prSet presAssocID="{FE554ED7-710F-4078-AEAF-1A11AC12E63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A11BB0-B35A-479E-9BAD-D997DFF2EEAF}" type="pres">
      <dgm:prSet presAssocID="{FE554ED7-710F-4078-AEAF-1A11AC12E635}" presName="parTransTwo" presStyleCnt="0"/>
      <dgm:spPr/>
      <dgm:t>
        <a:bodyPr/>
        <a:lstStyle/>
        <a:p>
          <a:endParaRPr lang="hu-HU"/>
        </a:p>
      </dgm:t>
    </dgm:pt>
    <dgm:pt modelId="{653047CB-335E-456D-B1F3-1611F21335DF}" type="pres">
      <dgm:prSet presAssocID="{FE554ED7-710F-4078-AEAF-1A11AC12E635}" presName="horzTwo" presStyleCnt="0"/>
      <dgm:spPr/>
      <dgm:t>
        <a:bodyPr/>
        <a:lstStyle/>
        <a:p>
          <a:endParaRPr lang="hu-HU"/>
        </a:p>
      </dgm:t>
    </dgm:pt>
    <dgm:pt modelId="{2EF647C5-4E00-4C56-AA08-3D2E38693AAC}" type="pres">
      <dgm:prSet presAssocID="{45F92230-961A-408B-AD3E-8FC81A311EC7}" presName="vertThree" presStyleCnt="0"/>
      <dgm:spPr/>
      <dgm:t>
        <a:bodyPr/>
        <a:lstStyle/>
        <a:p>
          <a:endParaRPr lang="hu-HU"/>
        </a:p>
      </dgm:t>
    </dgm:pt>
    <dgm:pt modelId="{EF978D00-4D95-4550-B542-40DF04B088EB}" type="pres">
      <dgm:prSet presAssocID="{45F92230-961A-408B-AD3E-8FC81A311EC7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3B3B9-6DEF-4C91-9520-7CBB5E9CE767}" type="pres">
      <dgm:prSet presAssocID="{45F92230-961A-408B-AD3E-8FC81A311EC7}" presName="horzThree" presStyleCnt="0"/>
      <dgm:spPr/>
      <dgm:t>
        <a:bodyPr/>
        <a:lstStyle/>
        <a:p>
          <a:endParaRPr lang="hu-HU"/>
        </a:p>
      </dgm:t>
    </dgm:pt>
    <dgm:pt modelId="{F1347A26-AACE-4B87-A9A3-2F28C9EDFF32}" type="pres">
      <dgm:prSet presAssocID="{E6500289-D018-412C-BD21-222FEC0733FC}" presName="sibSpaceThree" presStyleCnt="0"/>
      <dgm:spPr/>
      <dgm:t>
        <a:bodyPr/>
        <a:lstStyle/>
        <a:p>
          <a:endParaRPr lang="hu-HU"/>
        </a:p>
      </dgm:t>
    </dgm:pt>
    <dgm:pt modelId="{CED5A3AD-AA62-4388-84DF-0BDBC7814289}" type="pres">
      <dgm:prSet presAssocID="{5CC6FB9F-3BA3-4063-AFA4-348730FD5F44}" presName="vertThree" presStyleCnt="0"/>
      <dgm:spPr/>
      <dgm:t>
        <a:bodyPr/>
        <a:lstStyle/>
        <a:p>
          <a:endParaRPr lang="hu-HU"/>
        </a:p>
      </dgm:t>
    </dgm:pt>
    <dgm:pt modelId="{70898C6F-3C16-4988-B6BE-C48806DE48F6}" type="pres">
      <dgm:prSet presAssocID="{5CC6FB9F-3BA3-4063-AFA4-348730FD5F44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2087D0-0282-40E5-917B-DF04ABC7D812}" type="pres">
      <dgm:prSet presAssocID="{5CC6FB9F-3BA3-4063-AFA4-348730FD5F44}" presName="horzThree" presStyleCnt="0"/>
      <dgm:spPr/>
      <dgm:t>
        <a:bodyPr/>
        <a:lstStyle/>
        <a:p>
          <a:endParaRPr lang="hu-HU"/>
        </a:p>
      </dgm:t>
    </dgm:pt>
  </dgm:ptLst>
  <dgm:cxnLst>
    <dgm:cxn modelId="{577410C5-F0C8-43FE-A849-364F034BD350}" type="presOf" srcId="{138CD7FC-2FFA-45A1-AE1C-0F57B851696A}" destId="{1F24F4DE-1349-4D7C-BEEF-C20040764981}" srcOrd="0" destOrd="0" presId="urn:microsoft.com/office/officeart/2005/8/layout/hierarchy4"/>
    <dgm:cxn modelId="{5E557FD8-ADFA-4872-8262-F7F98B5778E8}" srcId="{138CD7FC-2FFA-45A1-AE1C-0F57B851696A}" destId="{2EDA14F0-6DBF-44F7-B2D8-2C99A17094A2}" srcOrd="0" destOrd="0" parTransId="{A89B9D12-A42B-4985-8133-6677B81B4302}" sibTransId="{AFD350B0-C550-476F-97FB-C7A0DE269953}"/>
    <dgm:cxn modelId="{0C4EEFB9-8239-4AE0-9F6D-C52E4BE2F2FA}" srcId="{FE554ED7-710F-4078-AEAF-1A11AC12E635}" destId="{5CC6FB9F-3BA3-4063-AFA4-348730FD5F44}" srcOrd="1" destOrd="0" parTransId="{DE6DC33E-F59F-4CDE-A6DF-B50DBD557EA4}" sibTransId="{3466232B-A02E-4F09-891F-E6B5D53872FD}"/>
    <dgm:cxn modelId="{73D4450D-0E0B-4C2B-B491-D1C27A01C176}" srcId="{5E805EB0-5F1B-4D1E-9EF1-9880F5D95613}" destId="{138CD7FC-2FFA-45A1-AE1C-0F57B851696A}" srcOrd="0" destOrd="0" parTransId="{A5EEA7B5-AF51-45BC-B1EC-E866FA67F3B4}" sibTransId="{5E0B1DC3-E057-4EAC-ABC9-F9B4E084AF45}"/>
    <dgm:cxn modelId="{2E7340BE-CB31-478D-A4D0-28D5C0EF87FD}" srcId="{2EDA14F0-6DBF-44F7-B2D8-2C99A17094A2}" destId="{924BB563-996D-4127-B205-E1626668D610}" srcOrd="0" destOrd="0" parTransId="{C442AFBE-B8A1-421B-BD5F-530FE1AD1E8A}" sibTransId="{77AE34C9-CCB6-4641-B08E-E7F5CD949452}"/>
    <dgm:cxn modelId="{C0898C26-7690-4A5F-8844-111C03EA1CD1}" srcId="{FE554ED7-710F-4078-AEAF-1A11AC12E635}" destId="{45F92230-961A-408B-AD3E-8FC81A311EC7}" srcOrd="0" destOrd="0" parTransId="{C6B7BBDE-84C2-4913-A224-91134705402F}" sibTransId="{E6500289-D018-412C-BD21-222FEC0733FC}"/>
    <dgm:cxn modelId="{A51748F2-7AE4-402D-A6B3-E482A5CB942E}" srcId="{138CD7FC-2FFA-45A1-AE1C-0F57B851696A}" destId="{FE554ED7-710F-4078-AEAF-1A11AC12E635}" srcOrd="1" destOrd="0" parTransId="{706B9C8A-735C-4F99-AE4E-9B38F923866E}" sibTransId="{C5E7A07A-3A6C-432C-B78C-F25F1B992E6E}"/>
    <dgm:cxn modelId="{27B679C3-CC7A-4EF7-AC09-1312B1286C65}" type="presOf" srcId="{2EDA14F0-6DBF-44F7-B2D8-2C99A17094A2}" destId="{D1D31DCF-A515-409F-A838-C2487BD7F3C5}" srcOrd="0" destOrd="0" presId="urn:microsoft.com/office/officeart/2005/8/layout/hierarchy4"/>
    <dgm:cxn modelId="{9D85825D-CD32-4D3E-8677-51403969E986}" type="presOf" srcId="{45F92230-961A-408B-AD3E-8FC81A311EC7}" destId="{EF978D00-4D95-4550-B542-40DF04B088EB}" srcOrd="0" destOrd="0" presId="urn:microsoft.com/office/officeart/2005/8/layout/hierarchy4"/>
    <dgm:cxn modelId="{6B8DF46C-77FD-4B0E-85BC-E4BDA16F92BE}" type="presOf" srcId="{5CC6FB9F-3BA3-4063-AFA4-348730FD5F44}" destId="{70898C6F-3C16-4988-B6BE-C48806DE48F6}" srcOrd="0" destOrd="0" presId="urn:microsoft.com/office/officeart/2005/8/layout/hierarchy4"/>
    <dgm:cxn modelId="{185C4312-6E55-48FA-B5F6-F02952FBF5AA}" type="presOf" srcId="{5E805EB0-5F1B-4D1E-9EF1-9880F5D95613}" destId="{B4EB0BBA-7B52-4E4A-A497-F57C9AD5A076}" srcOrd="0" destOrd="0" presId="urn:microsoft.com/office/officeart/2005/8/layout/hierarchy4"/>
    <dgm:cxn modelId="{6E60E1B0-3588-482C-A7BC-0FBE6959895E}" type="presOf" srcId="{924BB563-996D-4127-B205-E1626668D610}" destId="{D6999B0C-7D89-4CD6-8F05-AE3C1B15A985}" srcOrd="0" destOrd="0" presId="urn:microsoft.com/office/officeart/2005/8/layout/hierarchy4"/>
    <dgm:cxn modelId="{B20D0496-4F50-41FB-9AC8-65DC4DFF9647}" type="presOf" srcId="{2C5491E8-9BB1-4969-B771-6D67B4283C36}" destId="{13283A3E-02D8-49B9-B7D5-096AB55E1EE2}" srcOrd="0" destOrd="0" presId="urn:microsoft.com/office/officeart/2005/8/layout/hierarchy4"/>
    <dgm:cxn modelId="{80467AAD-3CC2-4B91-8FF2-CA0DE1C00D26}" srcId="{2EDA14F0-6DBF-44F7-B2D8-2C99A17094A2}" destId="{B9290824-9BD4-49D9-B06D-3587030FFD31}" srcOrd="1" destOrd="0" parTransId="{B867B5D1-E6F9-4C2D-8418-ABB3531089F4}" sibTransId="{83774E93-DF0B-4795-8937-CDF4DFD2A342}"/>
    <dgm:cxn modelId="{4F7833AA-D11E-4D4A-934A-9834088E560F}" type="presOf" srcId="{B9290824-9BD4-49D9-B06D-3587030FFD31}" destId="{ACA28F0C-B705-4833-9385-D7AABED00E67}" srcOrd="0" destOrd="0" presId="urn:microsoft.com/office/officeart/2005/8/layout/hierarchy4"/>
    <dgm:cxn modelId="{A063582F-57EB-48AE-8DCC-822E9DB8D2CA}" type="presOf" srcId="{FE554ED7-710F-4078-AEAF-1A11AC12E635}" destId="{A491ACCB-2D31-4A6F-B337-7380E035572D}" srcOrd="0" destOrd="0" presId="urn:microsoft.com/office/officeart/2005/8/layout/hierarchy4"/>
    <dgm:cxn modelId="{D66F6AA3-B34F-4998-89AE-7A4CBAA6827B}" srcId="{2EDA14F0-6DBF-44F7-B2D8-2C99A17094A2}" destId="{2C5491E8-9BB1-4969-B771-6D67B4283C36}" srcOrd="2" destOrd="0" parTransId="{22BE0F7E-208D-4C6B-B1F2-C9B405DA198C}" sibTransId="{BC4D92F3-AB8F-40CC-BD3C-ECED7ED52930}"/>
    <dgm:cxn modelId="{5D57B805-7DC0-4513-82A6-86C292804A1F}" type="presParOf" srcId="{B4EB0BBA-7B52-4E4A-A497-F57C9AD5A076}" destId="{0E0C49C3-E535-47AE-87CF-65E1DEAD51DF}" srcOrd="0" destOrd="0" presId="urn:microsoft.com/office/officeart/2005/8/layout/hierarchy4"/>
    <dgm:cxn modelId="{84E2CDF1-6086-434C-BBBD-AD91BB62ADD9}" type="presParOf" srcId="{0E0C49C3-E535-47AE-87CF-65E1DEAD51DF}" destId="{1F24F4DE-1349-4D7C-BEEF-C20040764981}" srcOrd="0" destOrd="0" presId="urn:microsoft.com/office/officeart/2005/8/layout/hierarchy4"/>
    <dgm:cxn modelId="{3ACFB467-D9EA-48A6-A121-D277EFFF14D0}" type="presParOf" srcId="{0E0C49C3-E535-47AE-87CF-65E1DEAD51DF}" destId="{19C2B947-F1E0-48BA-B768-048F3AAA8F30}" srcOrd="1" destOrd="0" presId="urn:microsoft.com/office/officeart/2005/8/layout/hierarchy4"/>
    <dgm:cxn modelId="{6914B27D-39E4-481B-B583-72C188CD9E72}" type="presParOf" srcId="{0E0C49C3-E535-47AE-87CF-65E1DEAD51DF}" destId="{54CB09C4-8C42-4584-B1A0-A33C4099A19D}" srcOrd="2" destOrd="0" presId="urn:microsoft.com/office/officeart/2005/8/layout/hierarchy4"/>
    <dgm:cxn modelId="{7896891B-62A9-4460-9571-4C49824A2F28}" type="presParOf" srcId="{54CB09C4-8C42-4584-B1A0-A33C4099A19D}" destId="{9C574F40-59C5-4DC3-8784-D87C3F91737C}" srcOrd="0" destOrd="0" presId="urn:microsoft.com/office/officeart/2005/8/layout/hierarchy4"/>
    <dgm:cxn modelId="{1BC4DD7A-2757-4615-BEA7-C9559A7A95B4}" type="presParOf" srcId="{9C574F40-59C5-4DC3-8784-D87C3F91737C}" destId="{D1D31DCF-A515-409F-A838-C2487BD7F3C5}" srcOrd="0" destOrd="0" presId="urn:microsoft.com/office/officeart/2005/8/layout/hierarchy4"/>
    <dgm:cxn modelId="{038543E0-22DC-4B11-9D69-615C3E3BCA7B}" type="presParOf" srcId="{9C574F40-59C5-4DC3-8784-D87C3F91737C}" destId="{1E14F85F-F8BE-4F66-B8B1-5FE5D79B536D}" srcOrd="1" destOrd="0" presId="urn:microsoft.com/office/officeart/2005/8/layout/hierarchy4"/>
    <dgm:cxn modelId="{080DAD10-4647-4C8D-9B35-FCF34D231813}" type="presParOf" srcId="{9C574F40-59C5-4DC3-8784-D87C3F91737C}" destId="{A7523840-141E-4A96-B9EC-4A1949FB44D1}" srcOrd="2" destOrd="0" presId="urn:microsoft.com/office/officeart/2005/8/layout/hierarchy4"/>
    <dgm:cxn modelId="{C3C9B492-CDDD-43F6-A194-C35536F3B8D1}" type="presParOf" srcId="{A7523840-141E-4A96-B9EC-4A1949FB44D1}" destId="{6C05218C-DE1F-407A-BE0A-9417619B00E7}" srcOrd="0" destOrd="0" presId="urn:microsoft.com/office/officeart/2005/8/layout/hierarchy4"/>
    <dgm:cxn modelId="{D30F2B54-6AB8-4AFA-9180-1A34E551B378}" type="presParOf" srcId="{6C05218C-DE1F-407A-BE0A-9417619B00E7}" destId="{D6999B0C-7D89-4CD6-8F05-AE3C1B15A985}" srcOrd="0" destOrd="0" presId="urn:microsoft.com/office/officeart/2005/8/layout/hierarchy4"/>
    <dgm:cxn modelId="{F3925264-15D8-470A-B2D6-EFB92C623F7C}" type="presParOf" srcId="{6C05218C-DE1F-407A-BE0A-9417619B00E7}" destId="{0D0CA756-13BF-44CA-86B4-FE60BF87012C}" srcOrd="1" destOrd="0" presId="urn:microsoft.com/office/officeart/2005/8/layout/hierarchy4"/>
    <dgm:cxn modelId="{5F71AF58-2D68-4A4F-8FE3-5136DF6026FE}" type="presParOf" srcId="{A7523840-141E-4A96-B9EC-4A1949FB44D1}" destId="{45D742D8-C6AD-4F2C-A8D6-CDB3914FF889}" srcOrd="1" destOrd="0" presId="urn:microsoft.com/office/officeart/2005/8/layout/hierarchy4"/>
    <dgm:cxn modelId="{A9A18D35-0ECD-4262-B3D2-4712FA6D1DE0}" type="presParOf" srcId="{A7523840-141E-4A96-B9EC-4A1949FB44D1}" destId="{460806FF-2763-429F-820F-EC47F3F9C25F}" srcOrd="2" destOrd="0" presId="urn:microsoft.com/office/officeart/2005/8/layout/hierarchy4"/>
    <dgm:cxn modelId="{A9F5DA12-2D5B-403E-B4E7-8E52BCFA8FF0}" type="presParOf" srcId="{460806FF-2763-429F-820F-EC47F3F9C25F}" destId="{ACA28F0C-B705-4833-9385-D7AABED00E67}" srcOrd="0" destOrd="0" presId="urn:microsoft.com/office/officeart/2005/8/layout/hierarchy4"/>
    <dgm:cxn modelId="{F2E8DEB5-8E49-4561-98B9-28E278DD985C}" type="presParOf" srcId="{460806FF-2763-429F-820F-EC47F3F9C25F}" destId="{7384DC93-896A-41D6-B84F-4907F74824E3}" srcOrd="1" destOrd="0" presId="urn:microsoft.com/office/officeart/2005/8/layout/hierarchy4"/>
    <dgm:cxn modelId="{53F6ADA0-DC2D-45C8-B86C-038C8E4EB13F}" type="presParOf" srcId="{A7523840-141E-4A96-B9EC-4A1949FB44D1}" destId="{A6C70168-B16B-4870-A783-15AA0363BF85}" srcOrd="3" destOrd="0" presId="urn:microsoft.com/office/officeart/2005/8/layout/hierarchy4"/>
    <dgm:cxn modelId="{69022155-FDE9-4BFE-8B48-F6BCE9546BEC}" type="presParOf" srcId="{A7523840-141E-4A96-B9EC-4A1949FB44D1}" destId="{5ADAEC12-AFB9-4C68-85A8-5C1A1D0BB549}" srcOrd="4" destOrd="0" presId="urn:microsoft.com/office/officeart/2005/8/layout/hierarchy4"/>
    <dgm:cxn modelId="{B039ED0B-DA48-43D1-B23D-B3086DA5341D}" type="presParOf" srcId="{5ADAEC12-AFB9-4C68-85A8-5C1A1D0BB549}" destId="{13283A3E-02D8-49B9-B7D5-096AB55E1EE2}" srcOrd="0" destOrd="0" presId="urn:microsoft.com/office/officeart/2005/8/layout/hierarchy4"/>
    <dgm:cxn modelId="{CD77819D-F945-462C-B4CC-9410D5DB4C6A}" type="presParOf" srcId="{5ADAEC12-AFB9-4C68-85A8-5C1A1D0BB549}" destId="{E05E2261-763B-42AA-9C7B-CCB1A6B7EA1C}" srcOrd="1" destOrd="0" presId="urn:microsoft.com/office/officeart/2005/8/layout/hierarchy4"/>
    <dgm:cxn modelId="{43095725-9B09-47E3-A320-373A627EF06A}" type="presParOf" srcId="{54CB09C4-8C42-4584-B1A0-A33C4099A19D}" destId="{A577D3A2-6EB0-4F63-8E6B-B36F57A365DB}" srcOrd="1" destOrd="0" presId="urn:microsoft.com/office/officeart/2005/8/layout/hierarchy4"/>
    <dgm:cxn modelId="{C8A63354-A430-4CB1-882A-5A71CCDDD1D4}" type="presParOf" srcId="{54CB09C4-8C42-4584-B1A0-A33C4099A19D}" destId="{927A52B7-BD87-4EB9-82C6-408A608B75CF}" srcOrd="2" destOrd="0" presId="urn:microsoft.com/office/officeart/2005/8/layout/hierarchy4"/>
    <dgm:cxn modelId="{BA501311-B2CC-42FB-8558-370734249EDA}" type="presParOf" srcId="{927A52B7-BD87-4EB9-82C6-408A608B75CF}" destId="{A491ACCB-2D31-4A6F-B337-7380E035572D}" srcOrd="0" destOrd="0" presId="urn:microsoft.com/office/officeart/2005/8/layout/hierarchy4"/>
    <dgm:cxn modelId="{CCE110E3-7EB6-4A38-85DC-764F82A0A281}" type="presParOf" srcId="{927A52B7-BD87-4EB9-82C6-408A608B75CF}" destId="{2CA11BB0-B35A-479E-9BAD-D997DFF2EEAF}" srcOrd="1" destOrd="0" presId="urn:microsoft.com/office/officeart/2005/8/layout/hierarchy4"/>
    <dgm:cxn modelId="{3533898B-3BE1-49FF-B64C-D10086DC6B71}" type="presParOf" srcId="{927A52B7-BD87-4EB9-82C6-408A608B75CF}" destId="{653047CB-335E-456D-B1F3-1611F21335DF}" srcOrd="2" destOrd="0" presId="urn:microsoft.com/office/officeart/2005/8/layout/hierarchy4"/>
    <dgm:cxn modelId="{0EF46055-F0CE-40DB-87C2-9DD2EB85FA1B}" type="presParOf" srcId="{653047CB-335E-456D-B1F3-1611F21335DF}" destId="{2EF647C5-4E00-4C56-AA08-3D2E38693AAC}" srcOrd="0" destOrd="0" presId="urn:microsoft.com/office/officeart/2005/8/layout/hierarchy4"/>
    <dgm:cxn modelId="{0A026175-6F81-4A4B-9304-81B7BFFD7422}" type="presParOf" srcId="{2EF647C5-4E00-4C56-AA08-3D2E38693AAC}" destId="{EF978D00-4D95-4550-B542-40DF04B088EB}" srcOrd="0" destOrd="0" presId="urn:microsoft.com/office/officeart/2005/8/layout/hierarchy4"/>
    <dgm:cxn modelId="{D75D4A48-481B-4E9F-92D9-7063E11332C1}" type="presParOf" srcId="{2EF647C5-4E00-4C56-AA08-3D2E38693AAC}" destId="{EB03B3B9-6DEF-4C91-9520-7CBB5E9CE767}" srcOrd="1" destOrd="0" presId="urn:microsoft.com/office/officeart/2005/8/layout/hierarchy4"/>
    <dgm:cxn modelId="{C5572CCD-6E25-47CA-A4F0-3F0C0E340C79}" type="presParOf" srcId="{653047CB-335E-456D-B1F3-1611F21335DF}" destId="{F1347A26-AACE-4B87-A9A3-2F28C9EDFF32}" srcOrd="1" destOrd="0" presId="urn:microsoft.com/office/officeart/2005/8/layout/hierarchy4"/>
    <dgm:cxn modelId="{5F7B428C-0568-4F52-9779-26F07FBFFF47}" type="presParOf" srcId="{653047CB-335E-456D-B1F3-1611F21335DF}" destId="{CED5A3AD-AA62-4388-84DF-0BDBC7814289}" srcOrd="2" destOrd="0" presId="urn:microsoft.com/office/officeart/2005/8/layout/hierarchy4"/>
    <dgm:cxn modelId="{59563996-AB27-4710-ADBB-2ACBC58B7996}" type="presParOf" srcId="{CED5A3AD-AA62-4388-84DF-0BDBC7814289}" destId="{70898C6F-3C16-4988-B6BE-C48806DE48F6}" srcOrd="0" destOrd="0" presId="urn:microsoft.com/office/officeart/2005/8/layout/hierarchy4"/>
    <dgm:cxn modelId="{C1B108EB-5719-4007-BB7E-8774C7EFE4B7}" type="presParOf" srcId="{CED5A3AD-AA62-4388-84DF-0BDBC7814289}" destId="{EC2087D0-0282-40E5-917B-DF04ABC7D81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4F4DE-1349-4D7C-BEEF-C20040764981}">
      <dsp:nvSpPr>
        <dsp:cNvPr id="0" name=""/>
        <dsp:cNvSpPr/>
      </dsp:nvSpPr>
      <dsp:spPr>
        <a:xfrm>
          <a:off x="0" y="0"/>
          <a:ext cx="6635144" cy="1417124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100" kern="1200" dirty="0"/>
            <a:t>QGIS 2.14</a:t>
          </a:r>
        </a:p>
      </dsp:txBody>
      <dsp:txXfrm>
        <a:off x="41506" y="41506"/>
        <a:ext cx="6552132" cy="1334112"/>
      </dsp:txXfrm>
    </dsp:sp>
    <dsp:sp modelId="{D1D31DCF-A515-409F-A838-C2487BD7F3C5}">
      <dsp:nvSpPr>
        <dsp:cNvPr id="0" name=""/>
        <dsp:cNvSpPr/>
      </dsp:nvSpPr>
      <dsp:spPr>
        <a:xfrm>
          <a:off x="7238" y="1537777"/>
          <a:ext cx="3919930" cy="1417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err="1"/>
            <a:t>OpenStreetMap</a:t>
          </a:r>
          <a:endParaRPr lang="hu-HU" sz="4000" kern="1200" dirty="0"/>
        </a:p>
      </dsp:txBody>
      <dsp:txXfrm>
        <a:off x="48744" y="1579283"/>
        <a:ext cx="3836918" cy="1334112"/>
      </dsp:txXfrm>
    </dsp:sp>
    <dsp:sp modelId="{D6999B0C-7D89-4CD6-8F05-AE3C1B15A985}">
      <dsp:nvSpPr>
        <dsp:cNvPr id="0" name=""/>
        <dsp:cNvSpPr/>
      </dsp:nvSpPr>
      <dsp:spPr>
        <a:xfrm>
          <a:off x="7238" y="3072132"/>
          <a:ext cx="1271054" cy="598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Vonalas elemek</a:t>
          </a:r>
        </a:p>
      </dsp:txBody>
      <dsp:txXfrm>
        <a:off x="24755" y="3089649"/>
        <a:ext cx="1236020" cy="563049"/>
      </dsp:txXfrm>
    </dsp:sp>
    <dsp:sp modelId="{ACA28F0C-B705-4833-9385-D7AABED00E67}">
      <dsp:nvSpPr>
        <dsp:cNvPr id="0" name=""/>
        <dsp:cNvSpPr/>
      </dsp:nvSpPr>
      <dsp:spPr>
        <a:xfrm>
          <a:off x="1331676" y="3072132"/>
          <a:ext cx="1271054" cy="598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Vízrajz</a:t>
          </a:r>
        </a:p>
      </dsp:txBody>
      <dsp:txXfrm>
        <a:off x="1349193" y="3089649"/>
        <a:ext cx="1236020" cy="563049"/>
      </dsp:txXfrm>
    </dsp:sp>
    <dsp:sp modelId="{13283A3E-02D8-49B9-B7D5-096AB55E1EE2}">
      <dsp:nvSpPr>
        <dsp:cNvPr id="0" name=""/>
        <dsp:cNvSpPr/>
      </dsp:nvSpPr>
      <dsp:spPr>
        <a:xfrm>
          <a:off x="2656114" y="3072132"/>
          <a:ext cx="1271054" cy="598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Fedettség</a:t>
          </a:r>
        </a:p>
      </dsp:txBody>
      <dsp:txXfrm>
        <a:off x="2673631" y="3089649"/>
        <a:ext cx="1236020" cy="563049"/>
      </dsp:txXfrm>
    </dsp:sp>
    <dsp:sp modelId="{A491ACCB-2D31-4A6F-B337-7380E035572D}">
      <dsp:nvSpPr>
        <dsp:cNvPr id="0" name=""/>
        <dsp:cNvSpPr/>
      </dsp:nvSpPr>
      <dsp:spPr>
        <a:xfrm>
          <a:off x="4033937" y="1537777"/>
          <a:ext cx="2595492" cy="14171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/>
            <a:t>SRTM-3</a:t>
          </a:r>
        </a:p>
      </dsp:txBody>
      <dsp:txXfrm>
        <a:off x="4075443" y="1579283"/>
        <a:ext cx="2512480" cy="1334112"/>
      </dsp:txXfrm>
    </dsp:sp>
    <dsp:sp modelId="{EF978D00-4D95-4550-B542-40DF04B088EB}">
      <dsp:nvSpPr>
        <dsp:cNvPr id="0" name=""/>
        <dsp:cNvSpPr/>
      </dsp:nvSpPr>
      <dsp:spPr>
        <a:xfrm>
          <a:off x="4033937" y="3072132"/>
          <a:ext cx="1271054" cy="14171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Szintvonalrajz</a:t>
          </a:r>
        </a:p>
      </dsp:txBody>
      <dsp:txXfrm>
        <a:off x="4071165" y="3109360"/>
        <a:ext cx="1196598" cy="1342668"/>
      </dsp:txXfrm>
    </dsp:sp>
    <dsp:sp modelId="{70898C6F-3C16-4988-B6BE-C48806DE48F6}">
      <dsp:nvSpPr>
        <dsp:cNvPr id="0" name=""/>
        <dsp:cNvSpPr/>
      </dsp:nvSpPr>
      <dsp:spPr>
        <a:xfrm>
          <a:off x="5358375" y="3072132"/>
          <a:ext cx="1271054" cy="14171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Domborzat-árnyékolás</a:t>
          </a:r>
        </a:p>
      </dsp:txBody>
      <dsp:txXfrm>
        <a:off x="5395603" y="3109360"/>
        <a:ext cx="1196598" cy="1342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22BA-92A2-42C2-9B7F-41E2FF83C639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1900C-6F54-49C6-86C5-57024DE9C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KTK</a:t>
            </a:r>
            <a:r>
              <a:rPr lang="hu-HU" baseline="0" dirty="0" smtClean="0"/>
              <a:t> egy 2015-ös pályázattal jött létre és 2016-tól működik hivatalosan. Előzménye Csaba TDK-ja.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Spanyol kitöltők a jelek értelmezésekor voltak zavarban, míg a névrajz sokkal jobban ment nekik mint a </a:t>
            </a:r>
            <a:r>
              <a:rPr lang="hu-HU" dirty="0" smtClean="0"/>
              <a:t>magyaroknak</a:t>
            </a:r>
            <a:r>
              <a:rPr lang="hu-HU" baseline="0" dirty="0" smtClean="0"/>
              <a:t> </a:t>
            </a:r>
            <a:r>
              <a:rPr lang="hu-HU" baseline="0" dirty="0" smtClean="0"/>
              <a:t>vagy románoknak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5. Tényező a végzettség (kognitív képességek)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44BA-01E9-435A-BBAF-245B0A9A89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44BA-01E9-435A-BBAF-245B0A9A89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4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OpenStreetMap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crowdsourcing</a:t>
            </a:r>
            <a:r>
              <a:rPr lang="hu-HU" baseline="0" dirty="0" smtClean="0"/>
              <a:t>, csoportos adatgyűjtés, fejlesztés, szabadon hozzáférhető és felhasználható térkép</a:t>
            </a:r>
          </a:p>
          <a:p>
            <a:r>
              <a:rPr lang="hu-HU" baseline="0" dirty="0" smtClean="0"/>
              <a:t>SRTM-3 digitális közel globális magasságmodell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8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50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OSM attribútum</a:t>
            </a:r>
            <a:r>
              <a:rPr lang="hu-HU" baseline="0" dirty="0" smtClean="0"/>
              <a:t> feldolgozás: pont, vonal, felület kialakítása az attribútumokból, </a:t>
            </a:r>
            <a:r>
              <a:rPr lang="hu-HU" baseline="0" dirty="0" err="1" smtClean="0"/>
              <a:t>attribútumtábla</a:t>
            </a:r>
            <a:r>
              <a:rPr lang="hu-HU" baseline="0" dirty="0" smtClean="0"/>
              <a:t> átalakítása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9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1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31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8 kérdés mellett egyéb demográfiai és térképolvasási szokásokat mérő kérdés is volt.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Adaptív térkép</a:t>
            </a:r>
            <a:r>
              <a:rPr lang="hu-HU" baseline="0" dirty="0" smtClean="0"/>
              <a:t> az amelyik a megjelenését automatikusan változtatja a térképolvasó igényei/érdeklődési köre szerint.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3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8 kérdés mellett egyéb demográfiai és térképolvasási szokásokat mérő kérdés is volt.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15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8 kérdés mellett egyéb demográfiai és térképolvasási szokásokat mérő kérdés is volt.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34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8 kérdés mellett egyéb demográfiai és térképolvasási szokásokat mérő kérdés is volt.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17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8 kérdés mellett egyéb demográfiai és térképolvasási szokásokat mérő kérdés is volt.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2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De </a:t>
            </a:r>
            <a:r>
              <a:rPr lang="hu-HU" dirty="0" smtClean="0"/>
              <a:t>kik számára</a:t>
            </a:r>
            <a:r>
              <a:rPr lang="hu-HU" baseline="0" dirty="0" smtClean="0"/>
              <a:t> </a:t>
            </a:r>
            <a:r>
              <a:rPr lang="hu-HU" baseline="0" dirty="0" smtClean="0"/>
              <a:t>a legnehezebb? Mi a jó térkép</a:t>
            </a:r>
            <a:r>
              <a:rPr lang="hu-HU" baseline="0" dirty="0" smtClean="0"/>
              <a:t>? – szerintünk: amiről az információt a legtöbb térképolvasó a legrövidebb idő alatt le tudja olvasni – ez egy verseny.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33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két teszt ugyanazokat a kompetenciákat vizsgálta (egyel kevesebb kérdéssel</a:t>
            </a:r>
            <a:r>
              <a:rPr lang="hu-HU" baseline="0" dirty="0" smtClean="0"/>
              <a:t>). </a:t>
            </a:r>
            <a:r>
              <a:rPr lang="hu-HU" baseline="0" dirty="0" err="1" smtClean="0"/>
              <a:t>Mo-ra</a:t>
            </a:r>
            <a:r>
              <a:rPr lang="hu-HU" baseline="0" dirty="0" smtClean="0"/>
              <a:t> reprezentatív nemre és </a:t>
            </a:r>
            <a:r>
              <a:rPr lang="hu-HU" baseline="0" dirty="0" err="1" smtClean="0"/>
              <a:t>korcsoporta</a:t>
            </a:r>
            <a:r>
              <a:rPr lang="hu-HU" baseline="0" dirty="0" smtClean="0"/>
              <a:t>. Az 1. részre megcsináltuk </a:t>
            </a:r>
            <a:r>
              <a:rPr lang="hu-HU" baseline="0" dirty="0" err="1" smtClean="0"/>
              <a:t>u.azokat</a:t>
            </a:r>
            <a:r>
              <a:rPr lang="hu-HU" baseline="0" dirty="0" smtClean="0"/>
              <a:t> az elemzéseket, mint a korábbi modulban (hasonló eredmények, nincs nyelvi változó, de erősebb a végzettségbeli).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Vonalas lépték használata segítette a </a:t>
            </a:r>
            <a:r>
              <a:rPr lang="hu-HU" dirty="0" smtClean="0"/>
              <a:t>távolságbecslést (hasonlóságon</a:t>
            </a:r>
            <a:r>
              <a:rPr lang="hu-HU" baseline="0" dirty="0" smtClean="0"/>
              <a:t> alapuló mentális modellezés)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1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Különbség=szignifikáns különbség (A változóknak nem egyező szórása)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57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8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 számértékek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9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irányok és tájolás helyes értelmezése – tájékozódás - nem</a:t>
            </a:r>
            <a:r>
              <a:rPr lang="hu-HU" baseline="0" dirty="0" smtClean="0"/>
              <a:t> csak tanult folyamat eredménye. Mentális forgatás, térlátás és mentális modellezés (a) jelfelismerés, (b) 2D –&gt; 3D.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8 kérdés mellett egyéb demográfiai és térképolvasási szokásokat mérő kérdés is volt.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9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csökkentett tartalom:</a:t>
            </a:r>
            <a:r>
              <a:rPr lang="hu-HU" baseline="0" dirty="0" smtClean="0"/>
              <a:t> csak azok a térképrajzi elemek, amelyek a feladat megoldásához kellettek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4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Magyar </a:t>
            </a:r>
            <a:r>
              <a:rPr lang="hu-HU" dirty="0" smtClean="0"/>
              <a:t>– 220</a:t>
            </a:r>
          </a:p>
          <a:p>
            <a:r>
              <a:rPr lang="hu-HU" dirty="0" smtClean="0"/>
              <a:t>Román </a:t>
            </a:r>
            <a:r>
              <a:rPr lang="hu-HU" dirty="0" smtClean="0"/>
              <a:t>– 110</a:t>
            </a:r>
          </a:p>
          <a:p>
            <a:r>
              <a:rPr lang="hu-HU" dirty="0" smtClean="0"/>
              <a:t>Spanyol </a:t>
            </a:r>
            <a:r>
              <a:rPr lang="hu-HU" dirty="0" smtClean="0"/>
              <a:t>– 83</a:t>
            </a:r>
          </a:p>
          <a:p>
            <a:r>
              <a:rPr lang="hu-HU" dirty="0" smtClean="0"/>
              <a:t>Bolgár </a:t>
            </a:r>
            <a:r>
              <a:rPr lang="hu-HU" dirty="0" smtClean="0"/>
              <a:t>– 50</a:t>
            </a:r>
          </a:p>
          <a:p>
            <a:r>
              <a:rPr lang="hu-HU" dirty="0" smtClean="0"/>
              <a:t>Német </a:t>
            </a:r>
            <a:r>
              <a:rPr lang="hu-HU" dirty="0" smtClean="0"/>
              <a:t>– 13</a:t>
            </a:r>
          </a:p>
          <a:p>
            <a:r>
              <a:rPr lang="hu-HU" dirty="0" smtClean="0"/>
              <a:t>Angol</a:t>
            </a:r>
            <a:r>
              <a:rPr lang="hu-HU" baseline="0" dirty="0" smtClean="0"/>
              <a:t>  </a:t>
            </a:r>
            <a:r>
              <a:rPr lang="hu-HU" baseline="0" dirty="0" smtClean="0"/>
              <a:t>– 10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44BA-01E9-435A-BBAF-245B0A9A8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kategóriák vágópontjainak meghatározásakor törekedtünk az egyenlő súlyú hármas felosztásra </a:t>
            </a:r>
            <a:r>
              <a:rPr lang="hu-HU" baseline="0" dirty="0" smtClean="0"/>
              <a:t>(+végzettség </a:t>
            </a:r>
            <a:r>
              <a:rPr lang="hu-HU" baseline="0" dirty="0" smtClean="0"/>
              <a:t>szerinti </a:t>
            </a:r>
            <a:r>
              <a:rPr lang="hu-HU" baseline="0" dirty="0" smtClean="0"/>
              <a:t>súlyozás). </a:t>
            </a:r>
            <a:r>
              <a:rPr lang="hu-HU" baseline="0" dirty="0" smtClean="0"/>
              <a:t>Léteznek tanulmányok 2 csoportra bontással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8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Domborzat</a:t>
            </a:r>
            <a:r>
              <a:rPr lang="hu-HU" baseline="0" dirty="0" smtClean="0"/>
              <a:t> és tájékozódás hasonló eredmény. A kettőt kombinálva rosszabb eredmény (haladóknál nem). </a:t>
            </a:r>
            <a:r>
              <a:rPr lang="hu-HU" dirty="0" err="1" smtClean="0"/>
              <a:t>U.ez</a:t>
            </a:r>
            <a:r>
              <a:rPr lang="hu-HU" dirty="0" smtClean="0"/>
              <a:t> a táv. és</a:t>
            </a:r>
            <a:r>
              <a:rPr lang="hu-HU" baseline="0" dirty="0" smtClean="0"/>
              <a:t> táv+idő esetén.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44BA-01E9-435A-BBAF-245B0A9A8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9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1900C-6F54-49C6-86C5-57024DE9CB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6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6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87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6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CC75B-1CB6-4231-BFDC-66053DCEA5A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8831CA-FAC2-4ADB-B541-F6A0E8BFC6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2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i="1" dirty="0" smtClean="0"/>
              <a:t>Térképolvasást segítő jelkulcs kialakítását célzó kísérleti kartográfiai kutatások</a:t>
            </a:r>
            <a:endParaRPr lang="hu-H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/>
              <a:t>ELTE Kísérleti Térképészeti </a:t>
            </a:r>
            <a:r>
              <a:rPr lang="hu-HU" dirty="0" smtClean="0"/>
              <a:t>Kutatócsoportjának (KTK) Beszámolója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5644581"/>
            <a:ext cx="72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Dr. Albert Gáspár, Szigeti Csaba</a:t>
            </a:r>
            <a:r>
              <a:rPr lang="hu-HU" dirty="0" smtClean="0"/>
              <a:t>, Ilyés Virág, Kis Dávid és Várkonyi Dávid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Térképolvasási szokások</a:t>
            </a:r>
            <a:endParaRPr lang="en-US" dirty="0"/>
          </a:p>
        </p:txBody>
      </p:sp>
      <p:pic>
        <p:nvPicPr>
          <p:cNvPr id="4" name="Kép 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49375" y="1863725"/>
            <a:ext cx="64897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2544417" y="2941983"/>
            <a:ext cx="3061253" cy="1736034"/>
            <a:chOff x="2544417" y="2941983"/>
            <a:chExt cx="3061253" cy="173603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544417" y="4293704"/>
              <a:ext cx="1563757" cy="38431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108174" y="2941983"/>
              <a:ext cx="1497496" cy="136497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193775" y="2941983"/>
            <a:ext cx="2994991" cy="1139687"/>
            <a:chOff x="3246783" y="2941983"/>
            <a:chExt cx="2994991" cy="113968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46783" y="2941983"/>
              <a:ext cx="1524000" cy="450574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70783" y="3392557"/>
              <a:ext cx="1470991" cy="68911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850108" y="5977889"/>
            <a:ext cx="548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térképolvasás gyakorisága összefügg a teljesítménnyel!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400" dirty="0" smtClean="0"/>
              <a:t>Az eredményeket befolyásoló fő tényezők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691952" y="1737360"/>
            <a:ext cx="7854696" cy="4143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180000" algn="l">
              <a:buFont typeface="Arial" panose="020B0604020202020204" pitchFamily="34" charset="0"/>
              <a:buChar char="•"/>
            </a:pPr>
            <a:r>
              <a:rPr lang="hu-HU" sz="2100" dirty="0" smtClean="0"/>
              <a:t>A kitöltő neme</a:t>
            </a:r>
            <a:endParaRPr lang="en-US" sz="2100" dirty="0" smtClean="0"/>
          </a:p>
          <a:p>
            <a:pPr marL="1028700" lvl="2" indent="-180000" algn="l">
              <a:buFont typeface="Arial" panose="020B0604020202020204" pitchFamily="34" charset="0"/>
              <a:buChar char="•"/>
            </a:pPr>
            <a:r>
              <a:rPr lang="hu-HU" sz="1950" dirty="0" smtClean="0"/>
              <a:t>A férfiak jobban teljesítettek a </a:t>
            </a:r>
            <a:r>
              <a:rPr lang="hu-HU" sz="1950" b="1" dirty="0" smtClean="0"/>
              <a:t>domborzat</a:t>
            </a:r>
            <a:r>
              <a:rPr lang="hu-HU" sz="1950" dirty="0" smtClean="0"/>
              <a:t> és a </a:t>
            </a:r>
            <a:r>
              <a:rPr lang="hu-HU" sz="1950" b="1" dirty="0" smtClean="0"/>
              <a:t>névrajz </a:t>
            </a:r>
            <a:r>
              <a:rPr lang="hu-HU" sz="1950" dirty="0" smtClean="0"/>
              <a:t>értelmezésekor illetve a </a:t>
            </a:r>
            <a:r>
              <a:rPr lang="hu-HU" sz="1950" b="1" dirty="0" smtClean="0"/>
              <a:t>tájékozódás</a:t>
            </a:r>
            <a:r>
              <a:rPr lang="hu-HU" sz="1950" dirty="0" smtClean="0"/>
              <a:t>i feladatokban.</a:t>
            </a:r>
            <a:endParaRPr lang="en-US" sz="195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r>
              <a:rPr lang="hu-HU" sz="2100" dirty="0" smtClean="0"/>
              <a:t>Életkora</a:t>
            </a:r>
            <a:endParaRPr lang="en-US" sz="2100" dirty="0" smtClean="0"/>
          </a:p>
          <a:p>
            <a:pPr marL="1028700" lvl="2" indent="-180000" algn="l">
              <a:buFont typeface="Arial" panose="020B0604020202020204" pitchFamily="34" charset="0"/>
              <a:buChar char="•"/>
            </a:pPr>
            <a:r>
              <a:rPr lang="hu-HU" sz="1950" dirty="0" smtClean="0"/>
              <a:t>Az életkorral nő a résztvevők </a:t>
            </a:r>
            <a:r>
              <a:rPr lang="hu-HU" sz="1950" b="1" dirty="0" smtClean="0"/>
              <a:t>domborzat</a:t>
            </a:r>
            <a:r>
              <a:rPr lang="hu-HU" sz="1950" dirty="0" smtClean="0"/>
              <a:t> és </a:t>
            </a:r>
            <a:r>
              <a:rPr lang="hu-HU" sz="1950" b="1" dirty="0" smtClean="0"/>
              <a:t>névrajz</a:t>
            </a:r>
            <a:r>
              <a:rPr lang="hu-HU" sz="1950" dirty="0" smtClean="0"/>
              <a:t> értelmezési képessége, valamint javul a </a:t>
            </a:r>
            <a:r>
              <a:rPr lang="hu-HU" sz="1950" b="1" dirty="0" smtClean="0"/>
              <a:t>távolságbecslés</a:t>
            </a:r>
            <a:r>
              <a:rPr lang="hu-HU" sz="1950" dirty="0" smtClean="0"/>
              <a:t>ük is. </a:t>
            </a:r>
            <a:endParaRPr lang="en-US" sz="195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r>
              <a:rPr lang="hu-HU" sz="2100" dirty="0" smtClean="0"/>
              <a:t>Nyelve</a:t>
            </a:r>
            <a:endParaRPr lang="en-US" sz="2100" dirty="0" smtClean="0"/>
          </a:p>
          <a:p>
            <a:pPr marL="1028700" lvl="2" indent="-180000" algn="l">
              <a:buFont typeface="Arial" panose="020B0604020202020204" pitchFamily="34" charset="0"/>
              <a:buChar char="•"/>
            </a:pPr>
            <a:r>
              <a:rPr lang="hu-HU" sz="1950" dirty="0" smtClean="0"/>
              <a:t>Szignifikáns különbségek adódtak a </a:t>
            </a:r>
            <a:r>
              <a:rPr lang="hu-HU" sz="1950" b="1" dirty="0" smtClean="0"/>
              <a:t>jelek,</a:t>
            </a:r>
            <a:r>
              <a:rPr lang="hu-HU" sz="1950" dirty="0" smtClean="0"/>
              <a:t> </a:t>
            </a:r>
            <a:r>
              <a:rPr lang="hu-HU" sz="1950" b="1" dirty="0" smtClean="0"/>
              <a:t>nevek</a:t>
            </a:r>
            <a:r>
              <a:rPr lang="hu-HU" sz="1950" dirty="0" smtClean="0"/>
              <a:t> és </a:t>
            </a:r>
            <a:r>
              <a:rPr lang="hu-HU" sz="1950" b="1" dirty="0" smtClean="0"/>
              <a:t>vonalas elemek</a:t>
            </a:r>
            <a:r>
              <a:rPr lang="hu-HU" sz="1950" dirty="0" smtClean="0"/>
              <a:t> értelmezése terén különböző nyelvi csoportokra vonatkoztatva. </a:t>
            </a:r>
          </a:p>
          <a:p>
            <a:pPr marL="685800" lvl="1" indent="-180000" algn="l">
              <a:buFont typeface="Arial" panose="020B0604020202020204" pitchFamily="34" charset="0"/>
              <a:buChar char="•"/>
            </a:pPr>
            <a:r>
              <a:rPr lang="hu-HU" sz="2250" dirty="0" smtClean="0"/>
              <a:t>Térképolvasási szokásai</a:t>
            </a:r>
            <a:endParaRPr lang="en-US" sz="2250" dirty="0" smtClean="0"/>
          </a:p>
          <a:p>
            <a:pPr marL="1028700" lvl="2" indent="-180000" algn="l">
              <a:buFont typeface="Arial" panose="020B0604020202020204" pitchFamily="34" charset="0"/>
              <a:buChar char="•"/>
            </a:pPr>
            <a:r>
              <a:rPr lang="hu-HU" sz="1950" dirty="0" smtClean="0"/>
              <a:t>Szinte minden kompetencia esetében megfigyelhető, hogy a </a:t>
            </a:r>
            <a:r>
              <a:rPr lang="hu-HU" sz="1950" b="1" dirty="0" smtClean="0"/>
              <a:t>gyakoribb térképhasználat jobb eredménnyel párosult</a:t>
            </a:r>
            <a:r>
              <a:rPr lang="hu-HU" sz="1950" dirty="0" smtClean="0"/>
              <a:t>. </a:t>
            </a:r>
            <a:endParaRPr lang="en-US" sz="195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8200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400" dirty="0" smtClean="0"/>
              <a:t>Következtetéseink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lcím 2"/>
          <p:cNvSpPr>
            <a:spLocks noGrp="1"/>
          </p:cNvSpPr>
          <p:nvPr>
            <p:ph idx="1"/>
          </p:nvPr>
        </p:nvSpPr>
        <p:spPr>
          <a:xfrm>
            <a:off x="822959" y="4426856"/>
            <a:ext cx="7543801" cy="1442237"/>
          </a:xfrm>
        </p:spPr>
        <p:txBody>
          <a:bodyPr>
            <a:noAutofit/>
          </a:bodyPr>
          <a:lstStyle/>
          <a:p>
            <a:pPr marL="162900" indent="0" algn="l">
              <a:buNone/>
            </a:pPr>
            <a:r>
              <a:rPr lang="hu-HU" sz="2400" dirty="0" smtClean="0"/>
              <a:t>Továbblépés:</a:t>
            </a:r>
            <a:endParaRPr lang="en-US" sz="240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r>
              <a:rPr lang="hu-HU" sz="2100" dirty="0" smtClean="0"/>
              <a:t>Csoportra szabott adaptív térkép szerkesztése az eredmények alapján.</a:t>
            </a:r>
            <a:endParaRPr lang="en-US" sz="210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r>
              <a:rPr lang="hu-HU" sz="2100" dirty="0" smtClean="0"/>
              <a:t>A térképek használatának tesztelése online környezetben.</a:t>
            </a:r>
            <a:endParaRPr lang="en-US" sz="210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1800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endParaRPr lang="en-US" sz="21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779787" y="1901371"/>
            <a:ext cx="7769127" cy="248194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180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</a:rPr>
              <a:t>A különböző adattípusokra vonatkozó eredmények felhasználhatók </a:t>
            </a:r>
            <a:r>
              <a:rPr lang="hu-HU" sz="2200" b="1" dirty="0">
                <a:solidFill>
                  <a:schemeClr val="tx1"/>
                </a:solidFill>
              </a:rPr>
              <a:t>csoportra szabott térképek </a:t>
            </a:r>
            <a:r>
              <a:rPr lang="hu-HU" sz="2200" dirty="0" smtClean="0">
                <a:solidFill>
                  <a:schemeClr val="tx1"/>
                </a:solidFill>
              </a:rPr>
              <a:t>szerkesztésekor.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180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</a:rPr>
              <a:t>A befolyásoló tényezők szerint </a:t>
            </a:r>
            <a:r>
              <a:rPr lang="hu-HU" sz="2200" b="1" dirty="0">
                <a:solidFill>
                  <a:schemeClr val="tx1"/>
                </a:solidFill>
              </a:rPr>
              <a:t>személyre szabható térképek</a:t>
            </a:r>
            <a:r>
              <a:rPr lang="hu-HU" sz="2200" dirty="0">
                <a:solidFill>
                  <a:schemeClr val="tx1"/>
                </a:solidFill>
              </a:rPr>
              <a:t> </a:t>
            </a:r>
            <a:r>
              <a:rPr lang="hu-HU" sz="2200" dirty="0" smtClean="0">
                <a:solidFill>
                  <a:schemeClr val="tx1"/>
                </a:solidFill>
              </a:rPr>
              <a:t>szerkeszthetők.</a:t>
            </a:r>
            <a:endParaRPr lang="hu-HU" sz="2200" dirty="0">
              <a:solidFill>
                <a:schemeClr val="tx1"/>
              </a:solidFill>
            </a:endParaRPr>
          </a:p>
          <a:p>
            <a:pPr marL="342900" indent="-180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</a:rPr>
              <a:t>Térképi ábrázolási szokások nyelvi/nemzeti különbözősége jelentős befolyással van a térképi adatok </a:t>
            </a:r>
            <a:r>
              <a:rPr lang="hu-HU" sz="2200" dirty="0" smtClean="0">
                <a:solidFill>
                  <a:schemeClr val="tx1"/>
                </a:solidFill>
              </a:rPr>
              <a:t>értelmezésére.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400" dirty="0"/>
              <a:t>Dinamikus jelkulcsú térképek létrehozása </a:t>
            </a:r>
            <a:r>
              <a:rPr lang="hu-HU" sz="4400" dirty="0" err="1"/>
              <a:t>open-source</a:t>
            </a:r>
            <a:r>
              <a:rPr lang="hu-HU" sz="4400" dirty="0"/>
              <a:t> eszközök segítségével</a:t>
            </a:r>
            <a:endParaRPr lang="hu-H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Adaptív térképek szerkesztése Kezdő, Közepes és Haladó térképolvasói csoportok számára 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Célkitűzés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Dinamikus </a:t>
            </a:r>
            <a:r>
              <a:rPr lang="hu-HU" dirty="0" err="1"/>
              <a:t>megjelenítésű</a:t>
            </a:r>
            <a:r>
              <a:rPr lang="hu-HU" dirty="0"/>
              <a:t> térképek Pécs környékéről</a:t>
            </a:r>
          </a:p>
          <a:p>
            <a:r>
              <a:rPr lang="hu-HU" dirty="0"/>
              <a:t>Online használat</a:t>
            </a:r>
          </a:p>
          <a:p>
            <a:r>
              <a:rPr lang="hu-HU" dirty="0"/>
              <a:t>Open-</a:t>
            </a:r>
            <a:r>
              <a:rPr lang="hu-HU" dirty="0" err="1"/>
              <a:t>source</a:t>
            </a:r>
            <a:r>
              <a:rPr lang="hu-HU" dirty="0"/>
              <a:t> (szabad </a:t>
            </a:r>
            <a:r>
              <a:rPr lang="hu-HU" dirty="0" err="1"/>
              <a:t>hozzáférésű</a:t>
            </a:r>
            <a:r>
              <a:rPr lang="hu-HU" dirty="0"/>
              <a:t>) eszközökkel és adatokkal</a:t>
            </a:r>
          </a:p>
          <a:p>
            <a:r>
              <a:rPr lang="hu-HU" dirty="0"/>
              <a:t>Felhasználói teszt a térképek alkalmasságának vizsgálatára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493295" y="1636295"/>
            <a:ext cx="8025063" cy="42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adatok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227788"/>
              </p:ext>
            </p:extLst>
          </p:nvPr>
        </p:nvGraphicFramePr>
        <p:xfrm>
          <a:off x="1063591" y="1737361"/>
          <a:ext cx="6636668" cy="449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églalap: lekerekített 4"/>
          <p:cNvSpPr/>
          <p:nvPr/>
        </p:nvSpPr>
        <p:spPr>
          <a:xfrm>
            <a:off x="1680786" y="5482058"/>
            <a:ext cx="1263322" cy="5564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: lekerekített 5"/>
          <p:cNvSpPr/>
          <p:nvPr/>
        </p:nvSpPr>
        <p:spPr>
          <a:xfrm>
            <a:off x="3248777" y="5482058"/>
            <a:ext cx="1263322" cy="5564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680786" y="5437136"/>
            <a:ext cx="126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>
                <a:solidFill>
                  <a:schemeClr val="bg1"/>
                </a:solidFill>
              </a:rPr>
              <a:t>Pontszerű</a:t>
            </a:r>
            <a:r>
              <a:rPr lang="hu-HU" dirty="0">
                <a:solidFill>
                  <a:schemeClr val="bg1"/>
                </a:solidFill>
              </a:rPr>
              <a:t> elemek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37850" y="5587558"/>
            <a:ext cx="12633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>
                <a:solidFill>
                  <a:schemeClr val="bg1"/>
                </a:solidFill>
              </a:rPr>
              <a:t>Névrajz</a:t>
            </a:r>
          </a:p>
        </p:txBody>
      </p:sp>
    </p:spTree>
    <p:extLst>
      <p:ext uri="{BB962C8B-B14F-4D97-AF65-F5344CB8AC3E}">
        <p14:creationId xmlns:p14="http://schemas.microsoft.com/office/powerpoint/2010/main" val="5043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nyers adatok feldolgozása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SRTM</a:t>
            </a:r>
          </a:p>
          <a:p>
            <a:pPr lvl="1"/>
            <a:r>
              <a:rPr lang="hu-HU" dirty="0"/>
              <a:t>Domborzatárnyékolás generálása</a:t>
            </a:r>
          </a:p>
          <a:p>
            <a:pPr lvl="1"/>
            <a:r>
              <a:rPr lang="hu-HU" dirty="0"/>
              <a:t>Szintvonalrajz 5 m-es szintközzel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nyers adatok feldolgozása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SRTM</a:t>
            </a:r>
          </a:p>
          <a:p>
            <a:pPr lvl="1"/>
            <a:r>
              <a:rPr lang="hu-HU" dirty="0"/>
              <a:t>Domborzatárnyékolás generálása</a:t>
            </a:r>
          </a:p>
          <a:p>
            <a:pPr lvl="1"/>
            <a:r>
              <a:rPr lang="hu-HU" dirty="0"/>
              <a:t>Szintvonalrajz 5 m-es szintközzel</a:t>
            </a:r>
          </a:p>
          <a:p>
            <a:r>
              <a:rPr lang="hu-HU" dirty="0" err="1"/>
              <a:t>OpenStreetMap</a:t>
            </a:r>
            <a:endParaRPr lang="hu-HU" dirty="0"/>
          </a:p>
          <a:p>
            <a:pPr lvl="1"/>
            <a:r>
              <a:rPr lang="hu-HU" dirty="0"/>
              <a:t>QGIS OSM </a:t>
            </a:r>
            <a:r>
              <a:rPr lang="hu-HU" dirty="0" err="1"/>
              <a:t>plugin</a:t>
            </a:r>
            <a:endParaRPr lang="hu-HU" dirty="0"/>
          </a:p>
          <a:p>
            <a:pPr lvl="1"/>
            <a:r>
              <a:rPr lang="hu-HU" dirty="0"/>
              <a:t>Attribútumtábla feldolgozása</a:t>
            </a:r>
          </a:p>
          <a:p>
            <a:pPr lvl="1"/>
            <a:r>
              <a:rPr lang="hu-HU" dirty="0"/>
              <a:t>Megjelenítési szabályok kialakítása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nyers adatok feldolgozása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2" y="1737361"/>
            <a:ext cx="8737334" cy="433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700" dirty="0"/>
              <a:t>Dinamikus jelkulcs, változó megjelenítés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Három jelkulcs létrehozása: kezdő, közepes, haladó</a:t>
            </a:r>
          </a:p>
          <a:p>
            <a:r>
              <a:rPr lang="hu-HU" dirty="0"/>
              <a:t>Térképi elemek megjelenése</a:t>
            </a:r>
          </a:p>
          <a:p>
            <a:pPr lvl="1"/>
            <a:r>
              <a:rPr lang="hu-HU" dirty="0"/>
              <a:t>térképolvasási képesség,</a:t>
            </a:r>
          </a:p>
          <a:p>
            <a:pPr lvl="1"/>
            <a:r>
              <a:rPr lang="hu-HU" dirty="0"/>
              <a:t>méretarány függő (1 : 1 000–1 : 250 000)</a:t>
            </a:r>
          </a:p>
        </p:txBody>
      </p:sp>
    </p:spTree>
    <p:extLst>
      <p:ext uri="{BB962C8B-B14F-4D97-AF65-F5344CB8AC3E}">
        <p14:creationId xmlns:p14="http://schemas.microsoft.com/office/powerpoint/2010/main" val="9786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témák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Hogyan olvasnak térképet az egyetemisták?</a:t>
            </a:r>
          </a:p>
          <a:p>
            <a:pPr marL="450850" lvl="1" indent="0">
              <a:buNone/>
            </a:pPr>
            <a:r>
              <a:rPr lang="hu-HU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Adaptív térképek:</a:t>
            </a:r>
          </a:p>
          <a:p>
            <a:pPr marL="444500" lvl="1" indent="-182563"/>
            <a:r>
              <a:rPr lang="hu-HU" dirty="0" smtClean="0"/>
              <a:t>Dinamikus jelkulcsú térképek létrehozása </a:t>
            </a:r>
            <a:r>
              <a:rPr lang="hu-HU" dirty="0" err="1" smtClean="0"/>
              <a:t>open-source</a:t>
            </a:r>
            <a:r>
              <a:rPr lang="hu-HU" dirty="0" smtClean="0"/>
              <a:t> eszközök segítségével.</a:t>
            </a:r>
            <a:endParaRPr lang="en-US" dirty="0" smtClean="0"/>
          </a:p>
          <a:p>
            <a:pPr marL="444500" lvl="1" indent="-182563"/>
            <a:r>
              <a:rPr lang="hu-HU" dirty="0" smtClean="0"/>
              <a:t>Hogyan szerkesszünk térképet kezdő, közepes és haladó térképolvasók számára?</a:t>
            </a:r>
          </a:p>
        </p:txBody>
      </p:sp>
    </p:spTree>
    <p:extLst>
      <p:ext uri="{BB962C8B-B14F-4D97-AF65-F5344CB8AC3E}">
        <p14:creationId xmlns:p14="http://schemas.microsoft.com/office/powerpoint/2010/main" val="37993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700" dirty="0"/>
              <a:t>Dinamikus jelkulcs, változó megjelenítés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Három jelkulcs létrehozása: kezdő, közepes, haladó</a:t>
            </a:r>
          </a:p>
          <a:p>
            <a:r>
              <a:rPr lang="hu-HU" dirty="0"/>
              <a:t>Térképi elemek megjelenése</a:t>
            </a:r>
          </a:p>
          <a:p>
            <a:pPr lvl="1"/>
            <a:r>
              <a:rPr lang="hu-HU" dirty="0"/>
              <a:t>térképolvasási képesség,</a:t>
            </a:r>
          </a:p>
          <a:p>
            <a:pPr lvl="1"/>
            <a:r>
              <a:rPr lang="hu-HU" dirty="0"/>
              <a:t>méretarány függő (1 : </a:t>
            </a:r>
            <a:r>
              <a:rPr lang="hu-HU" dirty="0" err="1"/>
              <a:t>1</a:t>
            </a:r>
            <a:r>
              <a:rPr lang="hu-HU" dirty="0"/>
              <a:t> 000–1 : 250 000)</a:t>
            </a:r>
          </a:p>
          <a:p>
            <a:r>
              <a:rPr lang="hu-HU" dirty="0" smtClean="0"/>
              <a:t>Mi </a:t>
            </a:r>
            <a:r>
              <a:rPr lang="hu-HU" dirty="0"/>
              <a:t>változik?</a:t>
            </a:r>
          </a:p>
          <a:p>
            <a:pPr lvl="1"/>
            <a:r>
              <a:rPr lang="hu-HU" dirty="0"/>
              <a:t>Objektumok grafikai </a:t>
            </a:r>
            <a:r>
              <a:rPr lang="hu-HU" dirty="0" smtClean="0"/>
              <a:t>megjelenése (grafikus változók – </a:t>
            </a:r>
            <a:r>
              <a:rPr lang="hu-HU" dirty="0" err="1" smtClean="0"/>
              <a:t>Bertin</a:t>
            </a:r>
            <a:r>
              <a:rPr lang="hu-HU" dirty="0" smtClean="0"/>
              <a:t>)</a:t>
            </a:r>
            <a:endParaRPr lang="hu-HU" dirty="0"/>
          </a:p>
          <a:p>
            <a:pPr lvl="2"/>
            <a:r>
              <a:rPr lang="hu-HU" dirty="0"/>
              <a:t>Szín, alak, mintázat, méret</a:t>
            </a:r>
          </a:p>
          <a:p>
            <a:pPr lvl="1"/>
            <a:r>
              <a:rPr lang="hu-HU" dirty="0"/>
              <a:t>Generalizálás </a:t>
            </a:r>
            <a:r>
              <a:rPr lang="hu-HU" dirty="0" smtClean="0"/>
              <a:t>mértéke</a:t>
            </a:r>
          </a:p>
          <a:p>
            <a:pPr lvl="2"/>
            <a:r>
              <a:rPr lang="hu-HU" dirty="0" smtClean="0"/>
              <a:t>Kiválasztás szabályai szerint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5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700" dirty="0"/>
              <a:t>Dinamikus jelkulcs, változó megjelenítés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Vonalas elemek</a:t>
            </a:r>
          </a:p>
          <a:p>
            <a:pPr lvl="1"/>
            <a:r>
              <a:rPr lang="hu-HU" dirty="0"/>
              <a:t>Többféle szín és vonalvastagság alkalmazása</a:t>
            </a:r>
          </a:p>
          <a:p>
            <a:pPr lvl="1"/>
            <a:r>
              <a:rPr lang="hu-HU" dirty="0"/>
              <a:t>Jelentősebb generalizálás a térképolvasási képesség csökkenésével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5" y="3067050"/>
            <a:ext cx="1929031" cy="30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75" y="3067050"/>
            <a:ext cx="1929031" cy="30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15" y="3067050"/>
            <a:ext cx="192903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700" dirty="0"/>
              <a:t>Dinamikus jelkulcs, változó megjelenítés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Fedettség</a:t>
            </a:r>
          </a:p>
          <a:p>
            <a:pPr lvl="1"/>
            <a:r>
              <a:rPr lang="hu-HU" dirty="0"/>
              <a:t>Jelentősebb generalizálás a térképolvasási képesség csökkenésével</a:t>
            </a:r>
          </a:p>
          <a:p>
            <a:pPr lvl="1"/>
            <a:r>
              <a:rPr lang="hu-HU" dirty="0"/>
              <a:t>Kitöltési mintázat alkalmazása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8" y="3081756"/>
            <a:ext cx="6997934" cy="31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700" dirty="0"/>
              <a:t>Dinamikus jelkulcs, változó megjelenítés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Domborzatrajz</a:t>
            </a:r>
          </a:p>
          <a:p>
            <a:pPr lvl="1"/>
            <a:r>
              <a:rPr lang="hu-HU" dirty="0"/>
              <a:t>Kezdő, közepes térképolvasók számára domborzatárnyékolás, 25 m-es szintköz</a:t>
            </a:r>
          </a:p>
          <a:p>
            <a:pPr lvl="1"/>
            <a:r>
              <a:rPr lang="hu-HU" dirty="0"/>
              <a:t>Haladó térképolvasók számára 10 m-es szintköz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" y="3362698"/>
            <a:ext cx="7291136" cy="28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700" dirty="0"/>
              <a:t>Dinamikus jelkulcs, változó megjelenítés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Pontszerű elemek</a:t>
            </a:r>
          </a:p>
          <a:p>
            <a:pPr lvl="1"/>
            <a:r>
              <a:rPr lang="hu-HU" dirty="0"/>
              <a:t>Fogalmi kategóriák színkódokkal jelölése</a:t>
            </a:r>
          </a:p>
          <a:p>
            <a:pPr lvl="1"/>
            <a:r>
              <a:rPr lang="hu-HU" dirty="0"/>
              <a:t>Kezdők esetében részletesebb piktogramok, színes háttérrel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14" y="3007973"/>
            <a:ext cx="6209092" cy="32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700" dirty="0"/>
              <a:t>Dinamikus jelkulcs, változó megjelenítés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Névrajz</a:t>
            </a:r>
          </a:p>
          <a:p>
            <a:pPr lvl="1"/>
            <a:r>
              <a:rPr lang="hu-HU" dirty="0"/>
              <a:t>Betűstílusok, színek módosítása</a:t>
            </a:r>
          </a:p>
          <a:p>
            <a:pPr lvl="1"/>
            <a:r>
              <a:rPr lang="hu-HU" dirty="0"/>
              <a:t>Településnevek, domborzati nevek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5" y="3156098"/>
            <a:ext cx="2730159" cy="23746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62" y="3369134"/>
            <a:ext cx="1396825" cy="1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J</a:t>
            </a:r>
            <a:r>
              <a:rPr lang="hu-HU" sz="4400" dirty="0" smtClean="0"/>
              <a:t>ó térképet szerkeszteni nehéz!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térképolvasói csoportokra szabott Adaptív térképek Használatának tesztelési eredményei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teszt felépítése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495523"/>
          </a:xfrm>
        </p:spPr>
        <p:txBody>
          <a:bodyPr/>
          <a:lstStyle/>
          <a:p>
            <a:r>
              <a:rPr lang="hu-HU" dirty="0" smtClean="0"/>
              <a:t>1. rész: a térképolvasói csoportok kialakítása</a:t>
            </a:r>
          </a:p>
          <a:p>
            <a:pPr lvl="1"/>
            <a:r>
              <a:rPr lang="hu-HU" dirty="0" smtClean="0"/>
              <a:t>4 térkép, 8 kérdés, 4+1 válasz, véletlenszerű sorrend</a:t>
            </a:r>
          </a:p>
          <a:p>
            <a:pPr lvl="1"/>
            <a:r>
              <a:rPr lang="hu-HU" dirty="0" smtClean="0"/>
              <a:t>Kezdő (1-3), közepes (4-5), haladó (6-8)</a:t>
            </a:r>
          </a:p>
          <a:p>
            <a:pPr lvl="1"/>
            <a:r>
              <a:rPr lang="hu-HU" dirty="0" smtClean="0"/>
              <a:t>5-10 perc kitöltési idő</a:t>
            </a:r>
          </a:p>
          <a:p>
            <a:r>
              <a:rPr lang="hu-HU" dirty="0" smtClean="0"/>
              <a:t>2. rész: a csoportokra szabott térképek tesztelése</a:t>
            </a:r>
          </a:p>
          <a:p>
            <a:pPr lvl="1"/>
            <a:r>
              <a:rPr lang="hu-HU" dirty="0" smtClean="0"/>
              <a:t>Interaktív online térkép, 7 kérdés, 4+1 válasz, véletlenszerű sorrend</a:t>
            </a:r>
          </a:p>
          <a:p>
            <a:pPr lvl="1"/>
            <a:r>
              <a:rPr lang="hu-HU" dirty="0" smtClean="0"/>
              <a:t>Résztvevők 50-a saját csoportjának megfelelő térképen, 25-25-a más csoport térképén dolgozik</a:t>
            </a:r>
          </a:p>
          <a:p>
            <a:pPr lvl="1"/>
            <a:r>
              <a:rPr lang="hu-HU" dirty="0" smtClean="0"/>
              <a:t>Kérdésekhez igazított méretarány, </a:t>
            </a:r>
            <a:r>
              <a:rPr lang="hu-HU" dirty="0" err="1" smtClean="0"/>
              <a:t>zoomolás</a:t>
            </a:r>
            <a:r>
              <a:rPr lang="hu-HU" dirty="0" smtClean="0"/>
              <a:t> és válaszadási idő rögzítése.</a:t>
            </a:r>
          </a:p>
          <a:p>
            <a:pPr lvl="1"/>
            <a:r>
              <a:rPr lang="hu-HU" dirty="0" smtClean="0"/>
              <a:t>10-15 perc kitöltési idő.</a:t>
            </a:r>
          </a:p>
          <a:p>
            <a:pPr marL="201168" lvl="1" indent="0">
              <a:buNone/>
            </a:pPr>
            <a:endParaRPr lang="hu-HU" dirty="0" smtClean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2959" y="5558971"/>
            <a:ext cx="7543801" cy="5805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 két teszt ugyanazokat a kompetenciákat </a:t>
            </a:r>
            <a:r>
              <a:rPr lang="hu-HU" dirty="0" smtClean="0">
                <a:solidFill>
                  <a:schemeClr val="tx1"/>
                </a:solidFill>
              </a:rPr>
              <a:t>vizsgálta: térképrajzi kategóriák olvasása, illetve a kognitív képességek alkalmazása.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31988" y="286604"/>
            <a:ext cx="2658794" cy="9372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937 kitöltő, 859 értékelhető válasz.</a:t>
            </a:r>
          </a:p>
        </p:txBody>
      </p:sp>
    </p:spTree>
    <p:extLst>
      <p:ext uri="{BB962C8B-B14F-4D97-AF65-F5344CB8AC3E}">
        <p14:creationId xmlns:p14="http://schemas.microsoft.com/office/powerpoint/2010/main" val="16442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térképek használhatóságát vizsgáló kérdések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0285" y="3872408"/>
            <a:ext cx="2322288" cy="1367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dirty="0" smtClean="0"/>
              <a:t>Vonalas </a:t>
            </a:r>
            <a:r>
              <a:rPr lang="hu-HU" dirty="0"/>
              <a:t>elemek </a:t>
            </a:r>
            <a:r>
              <a:rPr lang="hu-HU" dirty="0" smtClean="0"/>
              <a:t>értelmezése (Q2):</a:t>
            </a:r>
          </a:p>
          <a:p>
            <a:pPr lvl="0" algn="ctr"/>
            <a:r>
              <a:rPr lang="hu-HU" dirty="0" smtClean="0"/>
              <a:t>Melyik útvonal nem érint főutat?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0284" y="1966684"/>
            <a:ext cx="2322288" cy="1444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dirty="0" smtClean="0"/>
              <a:t>Domborzat felismerés (Q4):</a:t>
            </a:r>
          </a:p>
          <a:p>
            <a:pPr lvl="0" algn="ctr"/>
            <a:r>
              <a:rPr lang="hu-HU" dirty="0" smtClean="0"/>
              <a:t>Legmeredekebb lejtő kiválasztása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49274" y="1959425"/>
            <a:ext cx="2017486" cy="1444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dirty="0" smtClean="0"/>
              <a:t>Felületi jel felismerés (Q3):</a:t>
            </a:r>
          </a:p>
          <a:p>
            <a:pPr lvl="0" algn="ctr"/>
            <a:r>
              <a:rPr lang="hu-HU" dirty="0" smtClean="0"/>
              <a:t>Erdők, szőlő, beépítettség jelei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96409" y="1966684"/>
            <a:ext cx="2569028" cy="1676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dirty="0" smtClean="0"/>
              <a:t>Névrajz </a:t>
            </a:r>
            <a:r>
              <a:rPr lang="hu-HU" dirty="0"/>
              <a:t>vonatkozási </a:t>
            </a:r>
            <a:r>
              <a:rPr lang="hu-HU" dirty="0" smtClean="0"/>
              <a:t>helyének meghatározása (Q5):</a:t>
            </a:r>
          </a:p>
          <a:p>
            <a:pPr lvl="0" algn="ctr"/>
            <a:r>
              <a:rPr lang="hu-HU" dirty="0" smtClean="0"/>
              <a:t>Mely településen halad át az út?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06123" y="3872407"/>
            <a:ext cx="3149600" cy="107696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dirty="0" smtClean="0"/>
              <a:t>Tájékozódás </a:t>
            </a:r>
            <a:r>
              <a:rPr lang="hu-HU" dirty="0"/>
              <a:t>és mentális </a:t>
            </a:r>
            <a:r>
              <a:rPr lang="hu-HU" dirty="0" smtClean="0"/>
              <a:t>forgatás képessége (Q1):</a:t>
            </a:r>
          </a:p>
          <a:p>
            <a:pPr lvl="0" algn="ctr"/>
            <a:r>
              <a:rPr lang="hu-HU" dirty="0" smtClean="0"/>
              <a:t>Útvonalkövetés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49273" y="3872407"/>
            <a:ext cx="2017487" cy="1076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dirty="0" smtClean="0"/>
              <a:t>Jelfelismerés (Q7):</a:t>
            </a:r>
          </a:p>
          <a:p>
            <a:pPr lvl="0" algn="ctr"/>
            <a:r>
              <a:rPr lang="hu-HU" dirty="0" smtClean="0"/>
              <a:t>Pontszerű jelek, piktogramok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96409" y="5178692"/>
            <a:ext cx="2569028" cy="100439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Távolság </a:t>
            </a:r>
            <a:r>
              <a:rPr lang="hu-HU" dirty="0">
                <a:solidFill>
                  <a:schemeClr val="bg1"/>
                </a:solidFill>
              </a:rPr>
              <a:t>és menetidő becslés (</a:t>
            </a:r>
            <a:r>
              <a:rPr lang="hu-HU" dirty="0" smtClean="0">
                <a:solidFill>
                  <a:schemeClr val="bg1"/>
                </a:solidFill>
              </a:rPr>
              <a:t>Q6):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Turistaút hossza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9273" y="5606865"/>
            <a:ext cx="285931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5437" y="5523799"/>
            <a:ext cx="21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Térképrajzi elemekre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49273" y="6028893"/>
            <a:ext cx="285931" cy="203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5437" y="5945827"/>
            <a:ext cx="22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Kognitív képességekre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93114" y="5184837"/>
            <a:ext cx="207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Színek magyarázata: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kérdések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 térképolvasási csoportra igazított térkép segíti-e a jobb eredmény elérését?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Jobb volt-e az átlagos eredménye azoknak, akik szintjüknek megfelelő térképet kaptak?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Tesztfeladatonként megvizsgálva a helyes válaszok arányát megfigyelhető-e különbség az egyes csoportok között?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Van-e </a:t>
            </a:r>
            <a:r>
              <a:rPr lang="hu-HU" dirty="0" smtClean="0"/>
              <a:t>különbség </a:t>
            </a:r>
            <a:r>
              <a:rPr lang="hu-HU" dirty="0" smtClean="0"/>
              <a:t>a csoportok között a kitöltési idő tekintetében?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Van-e különbség a csoportok esetében a válaszadáskor használt méretarányban?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Van-e összefüggés a kitöltők kora és a kitöltési idő között?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Van-e összefüggés a kitöltők kora és a válaszadáskor használt méretarány között?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49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olvasunk térképet?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Térképek </a:t>
            </a:r>
            <a:r>
              <a:rPr lang="hu-HU" b="1" dirty="0" smtClean="0"/>
              <a:t>adatainak</a:t>
            </a:r>
            <a:r>
              <a:rPr lang="hu-HU" dirty="0" smtClean="0"/>
              <a:t> értelmezése főleg tanult folyamat eredménye. </a:t>
            </a:r>
          </a:p>
          <a:p>
            <a:r>
              <a:rPr lang="hu-HU" dirty="0" smtClean="0"/>
              <a:t>Adattípusok:</a:t>
            </a:r>
          </a:p>
          <a:p>
            <a:r>
              <a:rPr lang="hu-HU" dirty="0" smtClean="0"/>
              <a:t>1. Vonalas elemek (pl. úthálózat, vízrajz) </a:t>
            </a:r>
          </a:p>
          <a:p>
            <a:r>
              <a:rPr lang="hu-HU" dirty="0" smtClean="0"/>
              <a:t>2. Domborzat (pl. szintvonalak)</a:t>
            </a:r>
          </a:p>
          <a:p>
            <a:r>
              <a:rPr lang="hu-HU" dirty="0" smtClean="0"/>
              <a:t>3. Jelek (piktogramok és szórt jelek)</a:t>
            </a:r>
          </a:p>
          <a:p>
            <a:r>
              <a:rPr lang="hu-HU" dirty="0" smtClean="0"/>
              <a:t>4. Földrajzi nevek</a:t>
            </a:r>
          </a:p>
          <a:p>
            <a:r>
              <a:rPr lang="hu-HU" dirty="0" smtClean="0"/>
              <a:t>5. Irányok és tájolás </a:t>
            </a:r>
          </a:p>
          <a:p>
            <a:r>
              <a:rPr lang="hu-HU" dirty="0" smtClean="0"/>
              <a:t>6. Lépték</a:t>
            </a:r>
            <a:endParaRPr lang="hu-HU" dirty="0"/>
          </a:p>
        </p:txBody>
      </p:sp>
      <p:sp>
        <p:nvSpPr>
          <p:cNvPr id="4" name="Rounded Rectangle 3"/>
          <p:cNvSpPr/>
          <p:nvPr/>
        </p:nvSpPr>
        <p:spPr>
          <a:xfrm>
            <a:off x="822959" y="5565913"/>
            <a:ext cx="7910224" cy="59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térképet akkor tudjuk hatékonyan olvasni, ha korábbi ismereteinket fel tudjuk használni az adatok értelmezésekor. A sok adat lassítja, nehezíti az értelmezést.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r="34236"/>
          <a:stretch/>
        </p:blipFill>
        <p:spPr>
          <a:xfrm>
            <a:off x="6321287" y="2478157"/>
            <a:ext cx="2411896" cy="29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Hasonlóságok-különbségek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231260"/>
              </p:ext>
            </p:extLst>
          </p:nvPr>
        </p:nvGraphicFramePr>
        <p:xfrm>
          <a:off x="822324" y="1846263"/>
          <a:ext cx="7544438" cy="337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485"/>
                <a:gridCol w="1145651"/>
                <a:gridCol w="1145651"/>
                <a:gridCol w="1145651"/>
              </a:tblGrid>
              <a:tr h="48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Kezdő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Közepes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Haladó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Q1 – Útvonalkövetés leírás alapján.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7,6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9,8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Q2 – Síkrajz típusainak megkülönböztetése.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45,7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53,2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72,2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Q3 – Fedettség értelmezése.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70,4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79,8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87,4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Q4 – Domborzat (morfológia) értelmezése.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67,4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90,4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98,4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Q5 – Névrajz vonatkozási helyének értelmezése.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43,7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63,9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83,9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Q6 – Távolság és menetidő becslés.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54,0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74,0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85,2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Q7 – Pontszerű jelek értelmezése.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34,3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62,9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70,0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324" y="5420139"/>
            <a:ext cx="75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Azonos </a:t>
            </a:r>
            <a:r>
              <a:rPr lang="hu-HU" dirty="0" smtClean="0"/>
              <a:t>színnel (és indexszel) jelölt értékek arra utalnak, hogy a </a:t>
            </a:r>
            <a:r>
              <a:rPr lang="hu-HU" dirty="0"/>
              <a:t>csoportok válaszai is hasonlóan </a:t>
            </a:r>
            <a:r>
              <a:rPr lang="hu-HU" dirty="0" smtClean="0"/>
              <a:t>alakultak az adott kérdés esetén. 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39360" y="6393934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számértékek %-ban értendők.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04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38264952"/>
              </p:ext>
            </p:extLst>
          </p:nvPr>
        </p:nvGraphicFramePr>
        <p:xfrm>
          <a:off x="1546860" y="173736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87758"/>
              </p:ext>
            </p:extLst>
          </p:nvPr>
        </p:nvGraphicFramePr>
        <p:xfrm>
          <a:off x="172280" y="132523"/>
          <a:ext cx="8693427" cy="5718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163"/>
                <a:gridCol w="684696"/>
                <a:gridCol w="684696"/>
                <a:gridCol w="684696"/>
                <a:gridCol w="684696"/>
                <a:gridCol w="684696"/>
                <a:gridCol w="684696"/>
                <a:gridCol w="684696"/>
                <a:gridCol w="684696"/>
                <a:gridCol w="684696"/>
              </a:tblGrid>
              <a:tr h="402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Kezdő térképolvasó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Közepes térképolvasó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Haladó térképolvasó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4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Kapott térkép típusa: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Kezdő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Közepes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Haladó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Kezdő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Közepes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Haladó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Kezdő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Közepes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Haladó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vert="vert270" anchor="ctr"/>
                </a:tc>
              </a:tr>
              <a:tr h="644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Q1 – Útvonalkövetés.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8,5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2,4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a,b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9,1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7,4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hu-HU" sz="1400" u="sng" dirty="0" smtClean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4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Q2 – Síkrajz.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56,0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45,9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60,5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55,2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73,4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56,3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75,9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86,6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70,6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4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Q3 – Fedettség értelmezése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74,7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69,7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79,6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67,4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79,3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a,b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90,3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86,4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93,4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84,7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4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Q4 – Domborzat értelmezése.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65,1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64,8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81,4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86,1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88,3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a,b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97,2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98,9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97,9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98,9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4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Q5 – Névrajz értelmezése.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43,0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50,3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51,2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53,9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75,8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51,4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76,7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97,9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80,2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4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Q6 – Távolság és menetidő becslés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60,7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55,3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51,5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76,2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76,5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67,6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91,6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84,6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82,1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4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Q7 – Pontszerű jelek értelmezése.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35,0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39,0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37,8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55,3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64,5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72,2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73,7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68,2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69,2</a:t>
                      </a:r>
                      <a:r>
                        <a:rPr lang="hu-HU" sz="14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180522" y="1709530"/>
            <a:ext cx="1099930" cy="3617844"/>
            <a:chOff x="3180522" y="1709530"/>
            <a:chExt cx="1099930" cy="36178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657601" y="1709530"/>
              <a:ext cx="622851" cy="622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280452" y="2332383"/>
              <a:ext cx="0" cy="2040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180522" y="4373217"/>
              <a:ext cx="1099930" cy="3578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80522" y="4731026"/>
              <a:ext cx="636104" cy="5963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18922" y="1709530"/>
            <a:ext cx="675861" cy="3829879"/>
            <a:chOff x="5618922" y="1709530"/>
            <a:chExt cx="675861" cy="382987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618922" y="1709530"/>
              <a:ext cx="0" cy="7951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18922" y="2504661"/>
              <a:ext cx="662608" cy="4770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94783" y="2968487"/>
              <a:ext cx="0" cy="72887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618922" y="3710609"/>
              <a:ext cx="662608" cy="41081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18922" y="4121426"/>
              <a:ext cx="0" cy="88789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18922" y="5022574"/>
              <a:ext cx="675861" cy="51683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930887" y="1802296"/>
            <a:ext cx="1404730" cy="3737113"/>
            <a:chOff x="6930887" y="1802296"/>
            <a:chExt cx="1404730" cy="373711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050157" y="1802296"/>
              <a:ext cx="596348" cy="5300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7620000" y="2332383"/>
              <a:ext cx="13252" cy="64935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20000" y="2981739"/>
              <a:ext cx="715617" cy="54333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646505" y="3525078"/>
              <a:ext cx="689112" cy="72887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957391" y="4253948"/>
              <a:ext cx="689114" cy="62285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957391" y="2981739"/>
              <a:ext cx="675861" cy="54333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30887" y="3525078"/>
              <a:ext cx="689113" cy="72887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57391" y="4876800"/>
              <a:ext cx="0" cy="6626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1" y="590518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Térképtípusok szerinti teljesítmény csoportokra bontva. Azonos szín, hasonló eredményt mutat. </a:t>
            </a:r>
            <a:endParaRPr lang="en-US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039360" y="6393934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számértékek %-ban értendők.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8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láttunk eddig?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2959" y="1845734"/>
            <a:ext cx="4628273" cy="4023360"/>
          </a:xfrm>
        </p:spPr>
        <p:txBody>
          <a:bodyPr/>
          <a:lstStyle/>
          <a:p>
            <a:r>
              <a:rPr lang="hu-HU" b="1" dirty="0" smtClean="0"/>
              <a:t>A közepes és haladó csoport</a:t>
            </a:r>
            <a:r>
              <a:rPr lang="hu-HU" dirty="0" smtClean="0"/>
              <a:t> </a:t>
            </a:r>
            <a:r>
              <a:rPr lang="hu-HU" b="1" dirty="0" smtClean="0"/>
              <a:t>eredményei</a:t>
            </a:r>
            <a:r>
              <a:rPr lang="hu-HU" dirty="0" smtClean="0"/>
              <a:t> jobban </a:t>
            </a:r>
            <a:r>
              <a:rPr lang="hu-HU" b="1" dirty="0" smtClean="0"/>
              <a:t>hasonlítanak egymásra</a:t>
            </a:r>
            <a:r>
              <a:rPr lang="hu-HU" dirty="0" smtClean="0"/>
              <a:t> mint a kezdőké bármely másikhoz.</a:t>
            </a:r>
          </a:p>
          <a:p>
            <a:r>
              <a:rPr lang="hu-HU" dirty="0" smtClean="0"/>
              <a:t>A kezdők jobban teljesítettek a haladók térképein, de a különbség nem szignifikáns.</a:t>
            </a:r>
          </a:p>
          <a:p>
            <a:r>
              <a:rPr lang="hu-HU" dirty="0" smtClean="0"/>
              <a:t>A haladók mindegyik térképen nagyjából egyformán teljesítettek.</a:t>
            </a:r>
          </a:p>
          <a:p>
            <a:r>
              <a:rPr lang="hu-HU" b="1" dirty="0" smtClean="0"/>
              <a:t>A közepesek a saját térképükön teljesítettek a legjobban</a:t>
            </a:r>
            <a:r>
              <a:rPr lang="hu-HU" dirty="0" smtClean="0"/>
              <a:t>.</a:t>
            </a:r>
          </a:p>
          <a:p>
            <a:endParaRPr lang="hu-HU" dirty="0" smtClean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85405051"/>
              </p:ext>
            </p:extLst>
          </p:nvPr>
        </p:nvGraphicFramePr>
        <p:xfrm>
          <a:off x="5451232" y="1959708"/>
          <a:ext cx="36927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12280" y="5871960"/>
            <a:ext cx="133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Térképtípus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1082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Kitöltési idők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030395" cy="4023360"/>
          </a:xfrm>
        </p:spPr>
        <p:txBody>
          <a:bodyPr/>
          <a:lstStyle/>
          <a:p>
            <a:r>
              <a:rPr lang="hu-HU" dirty="0" smtClean="0"/>
              <a:t>A kezdő és haladó térképolvasók</a:t>
            </a:r>
            <a:r>
              <a:rPr lang="hu-HU" baseline="30000" dirty="0" smtClean="0"/>
              <a:t>1</a:t>
            </a:r>
            <a:r>
              <a:rPr lang="hu-HU" dirty="0" smtClean="0"/>
              <a:t> a saját térképükön dolgoztak a legtöbb ideig.</a:t>
            </a:r>
          </a:p>
          <a:p>
            <a:r>
              <a:rPr lang="hu-HU" dirty="0"/>
              <a:t>A közepes szintű </a:t>
            </a:r>
            <a:r>
              <a:rPr lang="hu-HU" dirty="0" smtClean="0"/>
              <a:t>térképolvasók</a:t>
            </a:r>
            <a:r>
              <a:rPr lang="hu-HU" baseline="30000" dirty="0" smtClean="0"/>
              <a:t>1</a:t>
            </a:r>
            <a:r>
              <a:rPr lang="hu-HU" dirty="0" smtClean="0"/>
              <a:t> </a:t>
            </a:r>
            <a:r>
              <a:rPr lang="hu-HU" dirty="0"/>
              <a:t>a szintjükre szabott térképeken dolgoztak a legkevesebb </a:t>
            </a:r>
            <a:r>
              <a:rPr lang="hu-HU" dirty="0" smtClean="0"/>
              <a:t>ideig.</a:t>
            </a:r>
          </a:p>
          <a:p>
            <a:r>
              <a:rPr lang="hu-HU" dirty="0" smtClean="0"/>
              <a:t>Az </a:t>
            </a:r>
            <a:r>
              <a:rPr lang="hu-HU" dirty="0"/>
              <a:t>életkor növekedésével együtt </a:t>
            </a:r>
            <a:r>
              <a:rPr lang="hu-HU" dirty="0" smtClean="0"/>
              <a:t>nő </a:t>
            </a:r>
            <a:r>
              <a:rPr lang="hu-HU" dirty="0"/>
              <a:t>a kitöltési idő </a:t>
            </a:r>
            <a:r>
              <a:rPr lang="hu-HU" dirty="0" smtClean="0"/>
              <a:t>is (gyenge korreláció).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7923653"/>
              </p:ext>
            </p:extLst>
          </p:nvPr>
        </p:nvGraphicFramePr>
        <p:xfrm>
          <a:off x="5451232" y="1959708"/>
          <a:ext cx="36927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94695" y="2560320"/>
            <a:ext cx="1702191" cy="3235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94695" y="3756075"/>
            <a:ext cx="1842868" cy="3411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94694" y="4923694"/>
            <a:ext cx="2082019" cy="3411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12280" y="5871960"/>
            <a:ext cx="133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Térképtípus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2960" y="5869094"/>
            <a:ext cx="352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aseline="30000" dirty="0" smtClean="0"/>
              <a:t>1 </a:t>
            </a:r>
            <a:r>
              <a:rPr lang="hu-HU" dirty="0" smtClean="0"/>
              <a:t>minden válaszadóra vonatkozóan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62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702" y="259202"/>
            <a:ext cx="3379762" cy="1449387"/>
          </a:xfrm>
        </p:spPr>
        <p:txBody>
          <a:bodyPr/>
          <a:lstStyle/>
          <a:p>
            <a:r>
              <a:rPr lang="hu-HU" dirty="0" smtClean="0"/>
              <a:t>Méretarány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9701" y="1846263"/>
            <a:ext cx="4026877" cy="4022725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térképek méretarányát a térképablak méretéből és az ábrázolt terület </a:t>
            </a:r>
            <a:r>
              <a:rPr lang="hu-HU" dirty="0" smtClean="0"/>
              <a:t>nagyságából számítottuk ki a „Tovább” gomb megnyomásakor.</a:t>
            </a:r>
          </a:p>
          <a:p>
            <a:r>
              <a:rPr lang="hu-HU" dirty="0" smtClean="0"/>
              <a:t>Csak 3 kérdésnél volt jelentősebb </a:t>
            </a:r>
            <a:r>
              <a:rPr lang="hu-HU" dirty="0" err="1" smtClean="0"/>
              <a:t>zoomolás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smtClean="0"/>
              <a:t>Legkevésbé a kezdők és leginkább a haladók </a:t>
            </a:r>
            <a:r>
              <a:rPr lang="hu-HU" dirty="0" err="1" smtClean="0"/>
              <a:t>zoomoltak</a:t>
            </a:r>
            <a:r>
              <a:rPr lang="hu-HU" dirty="0" smtClean="0"/>
              <a:t>.</a:t>
            </a:r>
          </a:p>
          <a:p>
            <a:r>
              <a:rPr lang="hu-HU" dirty="0" smtClean="0"/>
              <a:t>Árnyalatnyi nemek közti különbség: a nők kevésbé </a:t>
            </a:r>
            <a:r>
              <a:rPr lang="hu-HU" dirty="0" err="1" smtClean="0"/>
              <a:t>zoomoltak</a:t>
            </a:r>
            <a:r>
              <a:rPr lang="hu-HU" dirty="0" smtClean="0"/>
              <a:t> mint a férfiak. </a:t>
            </a:r>
          </a:p>
          <a:p>
            <a:endParaRPr lang="en-US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551945824"/>
              </p:ext>
            </p:extLst>
          </p:nvPr>
        </p:nvGraphicFramePr>
        <p:xfrm>
          <a:off x="4276579" y="450167"/>
          <a:ext cx="4867421" cy="561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6175717" y="6133515"/>
            <a:ext cx="61897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078438" y="6133515"/>
            <a:ext cx="9003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86530" y="5948850"/>
            <a:ext cx="11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NAGYÍTÁS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81928" y="5948850"/>
            <a:ext cx="129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KICSINYÍTÉS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58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 összefoglalása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Általánosan:</a:t>
            </a:r>
          </a:p>
          <a:p>
            <a:pPr lvl="1"/>
            <a:r>
              <a:rPr lang="hu-HU" dirty="0" smtClean="0"/>
              <a:t>A közepes csoport térképe általában jól működött: javította az eredményüket pontszámban és időben is.</a:t>
            </a:r>
          </a:p>
          <a:p>
            <a:pPr lvl="1"/>
            <a:r>
              <a:rPr lang="hu-HU" dirty="0" smtClean="0"/>
              <a:t>A haladók bármelyik térképen elboldogultak, de az adatokkal telítettebb „haladó” térképen lassabban dolgoztak.</a:t>
            </a:r>
          </a:p>
          <a:p>
            <a:pPr lvl="1"/>
            <a:r>
              <a:rPr lang="hu-HU" dirty="0" smtClean="0"/>
              <a:t>A kezdők térképe túlegyszerűsített volt, számukra nem megszokott ez a csökkentett tartalom.</a:t>
            </a:r>
          </a:p>
          <a:p>
            <a:r>
              <a:rPr lang="hu-HU" dirty="0" smtClean="0"/>
              <a:t>Térképrajzi kategóriánként árnyaltabb a kép:</a:t>
            </a:r>
          </a:p>
          <a:p>
            <a:pPr lvl="1"/>
            <a:r>
              <a:rPr lang="hu-HU" dirty="0" smtClean="0"/>
              <a:t>A kezdők a névrajzi kérdést gyorsabban és jobb eredménnyel oldották meg a saját térképükön.</a:t>
            </a:r>
          </a:p>
          <a:p>
            <a:pPr lvl="1"/>
            <a:r>
              <a:rPr lang="hu-HU" dirty="0" smtClean="0"/>
              <a:t>A domborzat értelmezése a sűrűbb szintvonalrajzon jobban ment mindenkinek.</a:t>
            </a:r>
          </a:p>
          <a:p>
            <a:pPr lvl="1"/>
            <a:r>
              <a:rPr lang="hu-HU" dirty="0" smtClean="0"/>
              <a:t>A beépítettség túlegyszerűsítése okozta a kezdők számára a legtöbb gondot.</a:t>
            </a:r>
          </a:p>
          <a:p>
            <a:pPr lvl="1"/>
            <a:r>
              <a:rPr lang="hu-HU" dirty="0" smtClean="0"/>
              <a:t>Síkrajz </a:t>
            </a:r>
            <a:r>
              <a:rPr lang="hu-HU" dirty="0"/>
              <a:t>és a pontszerű elemek értelmezésekor mindegyik </a:t>
            </a:r>
            <a:r>
              <a:rPr lang="hu-HU" dirty="0" smtClean="0"/>
              <a:t>csoport </a:t>
            </a:r>
            <a:r>
              <a:rPr lang="hu-HU" dirty="0"/>
              <a:t>a kisebb zoomszint (jobb átláthatóság) </a:t>
            </a:r>
            <a:r>
              <a:rPr lang="hu-HU" dirty="0" smtClean="0"/>
              <a:t>felé mozdult el.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42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KTK </a:t>
            </a:r>
            <a:r>
              <a:rPr lang="hu-HU" sz="4000" dirty="0" smtClean="0"/>
              <a:t>2016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térképolvasási tesztek eredményeit befolyásoló fő tényezők:</a:t>
            </a:r>
          </a:p>
          <a:p>
            <a:pPr lvl="1"/>
            <a:r>
              <a:rPr lang="hu-HU" dirty="0" smtClean="0"/>
              <a:t>Térképhasználat gyakorisága (</a:t>
            </a:r>
            <a:r>
              <a:rPr lang="hu-HU" dirty="0" smtClean="0"/>
              <a:t>minden kategória)</a:t>
            </a:r>
            <a:endParaRPr lang="hu-HU" dirty="0" smtClean="0"/>
          </a:p>
          <a:p>
            <a:pPr lvl="1"/>
            <a:r>
              <a:rPr lang="hu-HU" dirty="0" smtClean="0"/>
              <a:t>Nem (névrajz, kognitív képességek)</a:t>
            </a:r>
          </a:p>
          <a:p>
            <a:pPr lvl="1"/>
            <a:r>
              <a:rPr lang="hu-HU" dirty="0" smtClean="0"/>
              <a:t>Nyelv (jelek, névrajz, síkrajz)</a:t>
            </a:r>
          </a:p>
          <a:p>
            <a:pPr lvl="1"/>
            <a:r>
              <a:rPr lang="hu-HU" dirty="0" smtClean="0"/>
              <a:t>Életkor (idő, végeredmény)</a:t>
            </a:r>
          </a:p>
          <a:p>
            <a:pPr lvl="1"/>
            <a:r>
              <a:rPr lang="hu-HU" dirty="0" smtClean="0"/>
              <a:t>Végzettség (kognitív képességek)</a:t>
            </a:r>
          </a:p>
          <a:p>
            <a:r>
              <a:rPr lang="hu-HU" dirty="0" smtClean="0"/>
              <a:t>Ezek a változók térképrajzi kategóriák felismerését eltérő, de számszerűsíthető módon befolyásolják.</a:t>
            </a:r>
          </a:p>
          <a:p>
            <a:r>
              <a:rPr lang="hu-HU" dirty="0" smtClean="0"/>
              <a:t>Létre lehet hozni olyan térképeket amelyek adaptív jelkulcsa segíti a térképolvasót. </a:t>
            </a:r>
          </a:p>
          <a:p>
            <a:r>
              <a:rPr lang="hu-HU" dirty="0" smtClean="0"/>
              <a:t>E térképek technikai feltételei szabadon felhasználható adatok és programok segítségével is megteremthetők.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Összevont következtetések a két kutatási modul eredményei alapján</a:t>
            </a:r>
            <a:endParaRPr lang="en-US" sz="2000" dirty="0"/>
          </a:p>
        </p:txBody>
      </p:sp>
      <p:pic>
        <p:nvPicPr>
          <p:cNvPr id="7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" y="4917845"/>
            <a:ext cx="1100993" cy="1098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6975" y="6112413"/>
            <a:ext cx="359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Kísérleti Térképészeti Kutatócsoport</a:t>
            </a:r>
          </a:p>
          <a:p>
            <a:pPr algn="r"/>
            <a:r>
              <a:rPr lang="hu-HU" dirty="0" err="1" smtClean="0"/>
              <a:t>ktk.elte.hu</a:t>
            </a:r>
            <a:r>
              <a:rPr lang="hu-HU" dirty="0" smtClean="0"/>
              <a:t> (</a:t>
            </a:r>
            <a:r>
              <a:rPr lang="hu-HU" dirty="0" err="1" smtClean="0"/>
              <a:t>info</a:t>
            </a:r>
            <a:r>
              <a:rPr lang="hu-HU" dirty="0" smtClean="0"/>
              <a:t>@</a:t>
            </a:r>
            <a:r>
              <a:rPr lang="hu-HU" dirty="0" err="1" smtClean="0"/>
              <a:t>ktk.elte.hu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6066246"/>
            <a:ext cx="2738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A kutatás az ELTE Tehetséggondozási Tanácsa támogatásával valósult </a:t>
            </a:r>
            <a:r>
              <a:rPr lang="hu-HU" sz="1400" dirty="0" smtClean="0">
                <a:solidFill>
                  <a:schemeClr val="bg1"/>
                </a:solidFill>
              </a:rPr>
              <a:t>meg.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Képtalálat a következőre: „esri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54150"/>
            <a:ext cx="1536700" cy="6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/>
          <p:nvPr/>
        </p:nvSpPr>
        <p:spPr>
          <a:xfrm>
            <a:off x="416657" y="651963"/>
            <a:ext cx="282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bg1"/>
                </a:solidFill>
              </a:rPr>
              <a:t>A tesztkitöltők díjazását az </a:t>
            </a:r>
            <a:br>
              <a:rPr lang="hu-HU" sz="1400" dirty="0" smtClean="0">
                <a:solidFill>
                  <a:schemeClr val="bg1"/>
                </a:solidFill>
              </a:rPr>
            </a:br>
            <a:r>
              <a:rPr lang="hu-HU" sz="1400" dirty="0" smtClean="0">
                <a:solidFill>
                  <a:schemeClr val="bg1"/>
                </a:solidFill>
              </a:rPr>
              <a:t>ESRI Magyarország kft. támogatta.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0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Térképolvasási teszt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5553"/>
          </a:xfrm>
        </p:spPr>
        <p:txBody>
          <a:bodyPr>
            <a:normAutofit/>
          </a:bodyPr>
          <a:lstStyle/>
          <a:p>
            <a:r>
              <a:rPr lang="hu-HU" dirty="0"/>
              <a:t>Célja, hogy a térképolvasási képességet befolyásoló tényezőket térképrajzi kategóriákra bontva </a:t>
            </a:r>
            <a:r>
              <a:rPr lang="hu-HU" dirty="0" smtClean="0"/>
              <a:t>mérjük nagy és közepes méretarányú térképek olvasása során.</a:t>
            </a:r>
          </a:p>
          <a:p>
            <a:r>
              <a:rPr lang="hu-HU" dirty="0" smtClean="0"/>
              <a:t>Nemzetközi kutatás (6 nyelven: magyar, bolgár, román, spanyol, német és angol).</a:t>
            </a:r>
          </a:p>
          <a:p>
            <a:r>
              <a:rPr lang="hu-HU" dirty="0" smtClean="0"/>
              <a:t>Rövid kitöltési idejű (5-10 perc) online teszt:</a:t>
            </a:r>
          </a:p>
          <a:p>
            <a:pPr lvl="1"/>
            <a:r>
              <a:rPr lang="hu-HU" dirty="0" smtClean="0"/>
              <a:t>8 kérdés 4 válaszlehetőséggel (és „nem tudom” opcióval)</a:t>
            </a:r>
          </a:p>
          <a:p>
            <a:pPr lvl="1"/>
            <a:r>
              <a:rPr lang="hu-HU" dirty="0" smtClean="0"/>
              <a:t>4 térkép csökkentett tartalommal</a:t>
            </a:r>
          </a:p>
          <a:p>
            <a:pPr lvl="1"/>
            <a:r>
              <a:rPr lang="hu-HU" dirty="0" smtClean="0"/>
              <a:t>Véletlenszerű sorrend minden kitöltő esetén</a:t>
            </a:r>
          </a:p>
          <a:p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6" y="312846"/>
            <a:ext cx="3982346" cy="2658637"/>
          </a:xfrm>
          <a:prstGeom prst="rect">
            <a:avLst/>
          </a:prstGeom>
        </p:spPr>
      </p:pic>
      <p:pic>
        <p:nvPicPr>
          <p:cNvPr id="5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1" y="307788"/>
            <a:ext cx="3978684" cy="2663695"/>
          </a:xfrm>
          <a:prstGeom prst="rect">
            <a:avLst/>
          </a:prstGeom>
        </p:spPr>
      </p:pic>
      <p:pic>
        <p:nvPicPr>
          <p:cNvPr id="6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7" y="3133626"/>
            <a:ext cx="3982346" cy="2832194"/>
          </a:xfrm>
          <a:prstGeom prst="rect">
            <a:avLst/>
          </a:prstGeom>
        </p:spPr>
      </p:pic>
      <p:pic>
        <p:nvPicPr>
          <p:cNvPr id="7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2" y="3133626"/>
            <a:ext cx="3978684" cy="2821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8591" y="5308544"/>
            <a:ext cx="3554614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620100" indent="-457200">
              <a:buFont typeface="+mj-lt"/>
              <a:buAutoNum type="arabicPeriod" startAt="7"/>
            </a:pPr>
            <a:r>
              <a:rPr lang="hu-HU" dirty="0" smtClean="0"/>
              <a:t>Vonalas elemek értelmezése</a:t>
            </a:r>
            <a:endParaRPr lang="en-US" dirty="0" smtClean="0"/>
          </a:p>
          <a:p>
            <a:pPr marL="620100" indent="-457200">
              <a:buFont typeface="+mj-lt"/>
              <a:buAutoNum type="arabicPeriod" startAt="7"/>
            </a:pPr>
            <a:r>
              <a:rPr lang="hu-HU" dirty="0" smtClean="0"/>
              <a:t>Távolságbecslés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128591" y="307788"/>
            <a:ext cx="3554614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620100" indent="-457200">
              <a:buFont typeface="+mj-lt"/>
              <a:buAutoNum type="arabicPeriod" startAt="4"/>
            </a:pPr>
            <a:r>
              <a:rPr lang="hu-HU" dirty="0" smtClean="0"/>
              <a:t>A tájékozódás és a domborzat értelmezése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7376" y="3133626"/>
            <a:ext cx="3554614" cy="92333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620100" indent="-457200">
              <a:buFont typeface="+mj-lt"/>
              <a:buAutoNum type="arabicPeriod" startAt="5"/>
            </a:pPr>
            <a:r>
              <a:rPr lang="hu-HU" dirty="0" smtClean="0"/>
              <a:t>Jelek értelmezése</a:t>
            </a:r>
            <a:endParaRPr lang="en-US" dirty="0" smtClean="0"/>
          </a:p>
          <a:p>
            <a:pPr marL="620100" indent="-457200">
              <a:buFont typeface="+mj-lt"/>
              <a:buAutoNum type="arabicPeriod" startAt="5"/>
            </a:pPr>
            <a:r>
              <a:rPr lang="hu-HU" dirty="0" smtClean="0"/>
              <a:t>Névrajz vonatkozási helyének meghatározása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17376" y="307788"/>
            <a:ext cx="3554614" cy="92333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620100" indent="-457200">
              <a:buFont typeface="+mj-lt"/>
              <a:buAutoNum type="arabicPeriod"/>
            </a:pPr>
            <a:r>
              <a:rPr lang="hu-HU" dirty="0" smtClean="0"/>
              <a:t>Domborzat értelmezése</a:t>
            </a:r>
            <a:endParaRPr lang="en-US" dirty="0" smtClean="0"/>
          </a:p>
          <a:p>
            <a:pPr marL="620100" indent="-457200">
              <a:buFont typeface="+mj-lt"/>
              <a:buAutoNum type="arabicPeriod"/>
            </a:pPr>
            <a:r>
              <a:rPr lang="hu-HU" dirty="0" smtClean="0"/>
              <a:t>Tájékozódás</a:t>
            </a:r>
          </a:p>
          <a:p>
            <a:pPr marL="620100" indent="-457200">
              <a:buFont typeface="+mj-lt"/>
              <a:buAutoNum type="arabicPeriod"/>
            </a:pPr>
            <a:r>
              <a:rPr lang="hu-HU" dirty="0" smtClean="0"/>
              <a:t>Távolság és menetidő becslés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10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9144000" cy="666750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/>
              <a:t>A teszt kitöltői</a:t>
            </a:r>
            <a:endParaRPr lang="hu-H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4294967295"/>
          </p:nvPr>
        </p:nvSpPr>
        <p:spPr>
          <a:xfrm>
            <a:off x="251520" y="1484313"/>
            <a:ext cx="7603430" cy="1079500"/>
          </a:xfrm>
        </p:spPr>
        <p:txBody>
          <a:bodyPr>
            <a:noAutofit/>
          </a:bodyPr>
          <a:lstStyle/>
          <a:p>
            <a:pPr marL="342900" indent="-1800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488 </a:t>
            </a:r>
            <a:r>
              <a:rPr lang="hu-HU" sz="2400" dirty="0" smtClean="0"/>
              <a:t>értékelhető kitöltés</a:t>
            </a:r>
            <a:endParaRPr lang="en-US" sz="240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611 </a:t>
            </a:r>
            <a:r>
              <a:rPr lang="hu-HU" sz="2000" dirty="0" smtClean="0"/>
              <a:t>résztvevő</a:t>
            </a:r>
            <a:endParaRPr lang="en-US" sz="200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r>
              <a:rPr lang="hu-HU" sz="2000" dirty="0" smtClean="0"/>
              <a:t>Főként</a:t>
            </a:r>
            <a:r>
              <a:rPr lang="en-US" sz="2000" dirty="0" smtClean="0"/>
              <a:t> (</a:t>
            </a:r>
            <a:r>
              <a:rPr lang="hu-HU" sz="2000" dirty="0" smtClean="0"/>
              <a:t>de nem kizárólag</a:t>
            </a:r>
            <a:r>
              <a:rPr lang="en-US" sz="2000" dirty="0" smtClean="0"/>
              <a:t>) </a:t>
            </a:r>
            <a:r>
              <a:rPr lang="hu-HU" sz="2000" dirty="0" smtClean="0"/>
              <a:t>felsőoktatásban hallgatók</a:t>
            </a:r>
            <a:endParaRPr lang="en-US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endParaRPr lang="en-US" sz="21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76617148"/>
              </p:ext>
            </p:extLst>
          </p:nvPr>
        </p:nvGraphicFramePr>
        <p:xfrm>
          <a:off x="346169" y="2664184"/>
          <a:ext cx="4560168" cy="314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82158857"/>
              </p:ext>
            </p:extLst>
          </p:nvPr>
        </p:nvGraphicFramePr>
        <p:xfrm>
          <a:off x="4415958" y="2696620"/>
          <a:ext cx="4560168" cy="314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78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9144000" cy="666750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/>
              <a:t>Eredmények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4160838" cy="1099861"/>
          </a:xfrm>
        </p:spPr>
        <p:txBody>
          <a:bodyPr>
            <a:noAutofit/>
          </a:bodyPr>
          <a:lstStyle/>
          <a:p>
            <a:pPr marL="162900" indent="0" algn="l">
              <a:buNone/>
            </a:pPr>
            <a:r>
              <a:rPr lang="hu-HU" sz="2100" dirty="0" smtClean="0"/>
              <a:t>A pontozás:</a:t>
            </a:r>
            <a:endParaRPr lang="en-US" sz="2100" dirty="0" smtClean="0"/>
          </a:p>
          <a:p>
            <a:pPr marL="685800" lvl="1" indent="-180000">
              <a:buFont typeface="Arial" panose="020B0604020202020204" pitchFamily="34" charset="0"/>
              <a:buChar char="•"/>
            </a:pPr>
            <a:r>
              <a:rPr lang="en-US" sz="1900" dirty="0" smtClean="0"/>
              <a:t>1 </a:t>
            </a:r>
            <a:r>
              <a:rPr lang="en-US" sz="1900" dirty="0" err="1" smtClean="0"/>
              <a:t>pont</a:t>
            </a:r>
            <a:r>
              <a:rPr lang="en-US" sz="1900" dirty="0" smtClean="0"/>
              <a:t> </a:t>
            </a:r>
            <a:r>
              <a:rPr lang="hu-HU" sz="1900" dirty="0" smtClean="0"/>
              <a:t>minden helyes válaszért</a:t>
            </a:r>
            <a:endParaRPr lang="en-US" sz="190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r>
              <a:rPr lang="en-US" sz="1900" dirty="0" smtClean="0"/>
              <a:t>8 </a:t>
            </a:r>
            <a:r>
              <a:rPr lang="en-US" sz="1900" dirty="0" err="1" smtClean="0"/>
              <a:t>pont</a:t>
            </a:r>
            <a:r>
              <a:rPr lang="en-US" sz="1900" dirty="0" smtClean="0"/>
              <a:t> </a:t>
            </a:r>
            <a:r>
              <a:rPr lang="hu-HU" sz="1900" dirty="0" smtClean="0"/>
              <a:t>összesen</a:t>
            </a:r>
            <a:endParaRPr lang="en-US" sz="190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endParaRPr lang="en-US" sz="1900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85800" lvl="1" indent="-180000" algn="l">
              <a:buFont typeface="Arial" panose="020B0604020202020204" pitchFamily="34" charset="0"/>
              <a:buChar char="•"/>
            </a:pPr>
            <a:endParaRPr lang="en-US" sz="2100" dirty="0" smtClean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75377232"/>
              </p:ext>
            </p:extLst>
          </p:nvPr>
        </p:nvGraphicFramePr>
        <p:xfrm>
          <a:off x="1981571" y="1358900"/>
          <a:ext cx="5180857" cy="323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45142" y="2051049"/>
            <a:ext cx="3236687" cy="17387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hu-HU" sz="1600" dirty="0">
                <a:solidFill>
                  <a:schemeClr val="tx1"/>
                </a:solidFill>
              </a:rPr>
              <a:t>Kezdő</a:t>
            </a:r>
            <a:r>
              <a:rPr lang="en-US" sz="1600" dirty="0">
                <a:solidFill>
                  <a:schemeClr val="tx1"/>
                </a:solidFill>
              </a:rPr>
              <a:t> (0–3</a:t>
            </a:r>
            <a:r>
              <a:rPr lang="hu-HU" sz="1600" dirty="0">
                <a:solidFill>
                  <a:schemeClr val="tx1"/>
                </a:solidFill>
              </a:rPr>
              <a:t> pont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Többnyire nők</a:t>
            </a:r>
            <a:endParaRPr lang="en-US" sz="1600" dirty="0">
              <a:solidFill>
                <a:schemeClr val="tx1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Fiatalabb korosztály</a:t>
            </a:r>
            <a:r>
              <a:rPr lang="en-US" sz="1600" dirty="0">
                <a:solidFill>
                  <a:schemeClr val="tx1"/>
                </a:solidFill>
              </a:rPr>
              <a:t> (16–20 </a:t>
            </a:r>
            <a:r>
              <a:rPr lang="hu-HU" sz="1600" dirty="0">
                <a:solidFill>
                  <a:schemeClr val="tx1"/>
                </a:solidFill>
              </a:rPr>
              <a:t>év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Alap, vagy középfokú végzettség</a:t>
            </a:r>
            <a:endParaRPr lang="en-US" sz="1600" dirty="0">
              <a:solidFill>
                <a:schemeClr val="tx1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Ritkán használ térképet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5142" y="4680020"/>
            <a:ext cx="5050972" cy="1519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hu-HU" sz="1600" dirty="0">
                <a:solidFill>
                  <a:schemeClr val="tx1"/>
                </a:solidFill>
              </a:rPr>
              <a:t>Közepes (4–5 pont)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Nemek és korosztályok egyenletesen elosztva alkotják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Főleg </a:t>
            </a:r>
            <a:r>
              <a:rPr lang="hu-HU" sz="1600" dirty="0" smtClean="0">
                <a:solidFill>
                  <a:schemeClr val="tx1"/>
                </a:solidFill>
              </a:rPr>
              <a:t>Magyar </a:t>
            </a:r>
            <a:r>
              <a:rPr lang="hu-HU" sz="1600" dirty="0">
                <a:solidFill>
                  <a:schemeClr val="tx1"/>
                </a:solidFill>
              </a:rPr>
              <a:t>és </a:t>
            </a:r>
            <a:r>
              <a:rPr lang="hu-HU" sz="1600" dirty="0" smtClean="0">
                <a:solidFill>
                  <a:schemeClr val="tx1"/>
                </a:solidFill>
              </a:rPr>
              <a:t>Román </a:t>
            </a:r>
            <a:r>
              <a:rPr lang="hu-HU" sz="1600" dirty="0">
                <a:solidFill>
                  <a:schemeClr val="tx1"/>
                </a:solidFill>
              </a:rPr>
              <a:t>kitöltők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Heti vagy havi rendszerességgel olvasnak térképet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04113" y="3270250"/>
            <a:ext cx="3236687" cy="14764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hu-HU" sz="1600" dirty="0" smtClean="0">
                <a:solidFill>
                  <a:schemeClr val="tx1"/>
                </a:solidFill>
              </a:rPr>
              <a:t>Haladó </a:t>
            </a:r>
            <a:r>
              <a:rPr lang="hu-HU" sz="1600" dirty="0">
                <a:solidFill>
                  <a:schemeClr val="tx1"/>
                </a:solidFill>
              </a:rPr>
              <a:t>(6–8 pont)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Főleg férfiak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Főleg Magyar, Román és Spanyol kitöltők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Felsőfokú végzettségűek</a:t>
            </a:r>
          </a:p>
        </p:txBody>
      </p:sp>
    </p:spTree>
    <p:extLst>
      <p:ext uri="{BB962C8B-B14F-4D97-AF65-F5344CB8AC3E}">
        <p14:creationId xmlns:p14="http://schemas.microsoft.com/office/powerpoint/2010/main" val="4841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563213546"/>
              </p:ext>
            </p:extLst>
          </p:nvPr>
        </p:nvGraphicFramePr>
        <p:xfrm>
          <a:off x="-963232" y="886018"/>
          <a:ext cx="10972801" cy="552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9144000" cy="666750"/>
          </a:xfrm>
        </p:spPr>
        <p:txBody>
          <a:bodyPr>
            <a:noAutofit/>
          </a:bodyPr>
          <a:lstStyle/>
          <a:p>
            <a:pPr marL="162900"/>
            <a:r>
              <a:rPr lang="hu-HU" sz="4400" dirty="0"/>
              <a:t>Mely kérdések voltak a legnehezebbek?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899594" y="4578305"/>
            <a:ext cx="6840760" cy="37886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3575580" y="3355253"/>
            <a:ext cx="385693" cy="3169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2"/>
          <p:cNvSpPr/>
          <p:nvPr/>
        </p:nvSpPr>
        <p:spPr>
          <a:xfrm>
            <a:off x="899594" y="4199437"/>
            <a:ext cx="6840760" cy="37886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1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Tendenciák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Névrajz</a:t>
            </a:r>
            <a:r>
              <a:rPr lang="hu-HU" dirty="0" smtClean="0"/>
              <a:t> vonatkozási helyének meghatározása és a </a:t>
            </a:r>
            <a:r>
              <a:rPr lang="hu-HU" b="1" dirty="0" smtClean="0"/>
              <a:t>síkrajz</a:t>
            </a:r>
            <a:r>
              <a:rPr lang="hu-HU" dirty="0" smtClean="0"/>
              <a:t> értelmezése volt a </a:t>
            </a:r>
            <a:r>
              <a:rPr lang="hu-HU" b="1" dirty="0" smtClean="0"/>
              <a:t>legnehezebb</a:t>
            </a:r>
            <a:r>
              <a:rPr lang="hu-HU" dirty="0" smtClean="0"/>
              <a:t> feladat.</a:t>
            </a:r>
          </a:p>
          <a:p>
            <a:r>
              <a:rPr lang="hu-HU" dirty="0" smtClean="0"/>
              <a:t>Komplex feladatok a </a:t>
            </a:r>
            <a:r>
              <a:rPr lang="hu-HU" u="sng" dirty="0" smtClean="0"/>
              <a:t>kezdőknek</a:t>
            </a:r>
            <a:r>
              <a:rPr lang="hu-HU" dirty="0" smtClean="0"/>
              <a:t> arányaiban is nehezebben mentek: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Domborzat értelmezése és a tájékozódás külön-külön vizsgálva jobban ment, mint egy összevont feladatban.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Távolságbecsléssel jobban boldogultak mint a távolság és menetidő becsléssel.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 legnehezebb feladatokban az átlag eredményük csak ötöde (8%) a haladókénak (51%), míg átlagosan a harmada.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1736</TotalTime>
  <Words>2173</Words>
  <Application>Microsoft Office PowerPoint</Application>
  <PresentationFormat>Diavetítés a képernyőre (4:3 oldalarány)</PresentationFormat>
  <Paragraphs>430</Paragraphs>
  <Slides>37</Slides>
  <Notes>30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Retrospect</vt:lpstr>
      <vt:lpstr>Térképolvasást segítő jelkulcs kialakítását célzó kísérleti kartográfiai kutatások</vt:lpstr>
      <vt:lpstr>Kutatási témák</vt:lpstr>
      <vt:lpstr>Hogyan olvasunk térképet?</vt:lpstr>
      <vt:lpstr>Térképolvasási teszt</vt:lpstr>
      <vt:lpstr>PowerPoint bemutató</vt:lpstr>
      <vt:lpstr>A teszt kitöltői</vt:lpstr>
      <vt:lpstr>Eredmények</vt:lpstr>
      <vt:lpstr>Mely kérdések voltak a legnehezebbek?</vt:lpstr>
      <vt:lpstr>Tendenciák</vt:lpstr>
      <vt:lpstr>Térképolvasási szokások</vt:lpstr>
      <vt:lpstr>Az eredményeket befolyásoló fő tényezők</vt:lpstr>
      <vt:lpstr>Következtetéseink</vt:lpstr>
      <vt:lpstr>Dinamikus jelkulcsú térképek létrehozása open-source eszközök segítségével</vt:lpstr>
      <vt:lpstr>Célkitűzés</vt:lpstr>
      <vt:lpstr>Felhasznált adatok</vt:lpstr>
      <vt:lpstr>A nyers adatok feldolgozása</vt:lpstr>
      <vt:lpstr>A nyers adatok feldolgozása</vt:lpstr>
      <vt:lpstr>A nyers adatok feldolgozása</vt:lpstr>
      <vt:lpstr>Dinamikus jelkulcs, változó megjelenítés</vt:lpstr>
      <vt:lpstr>Dinamikus jelkulcs, változó megjelenítés</vt:lpstr>
      <vt:lpstr>Dinamikus jelkulcs, változó megjelenítés</vt:lpstr>
      <vt:lpstr>Dinamikus jelkulcs, változó megjelenítés</vt:lpstr>
      <vt:lpstr>Dinamikus jelkulcs, változó megjelenítés</vt:lpstr>
      <vt:lpstr>Dinamikus jelkulcs, változó megjelenítés</vt:lpstr>
      <vt:lpstr>Dinamikus jelkulcs, változó megjelenítés</vt:lpstr>
      <vt:lpstr>Jó térképet szerkeszteni nehéz!</vt:lpstr>
      <vt:lpstr>A teszt felépítése</vt:lpstr>
      <vt:lpstr>A térképek használhatóságát vizsgáló kérdések</vt:lpstr>
      <vt:lpstr>Kutatási kérdések</vt:lpstr>
      <vt:lpstr>Hasonlóságok-különbségek</vt:lpstr>
      <vt:lpstr>PowerPoint bemutató</vt:lpstr>
      <vt:lpstr>PowerPoint bemutató</vt:lpstr>
      <vt:lpstr>Mit láttunk eddig?</vt:lpstr>
      <vt:lpstr>Kitöltési idők</vt:lpstr>
      <vt:lpstr>Méretarány</vt:lpstr>
      <vt:lpstr>Eredmények összefoglalása</vt:lpstr>
      <vt:lpstr>KTK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Térképolvasást segítő jelkulcs kialakítását célzó kísérleti kartográfiai kutatások</dc:title>
  <dc:creator>Gáspár Albert</dc:creator>
  <cp:lastModifiedBy>AlbertG</cp:lastModifiedBy>
  <cp:revision>95</cp:revision>
  <dcterms:created xsi:type="dcterms:W3CDTF">2017-02-06T10:39:49Z</dcterms:created>
  <dcterms:modified xsi:type="dcterms:W3CDTF">2017-02-09T13:13:20Z</dcterms:modified>
</cp:coreProperties>
</file>