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2" r:id="rId2"/>
    <p:sldId id="292" r:id="rId3"/>
    <p:sldId id="268" r:id="rId4"/>
    <p:sldId id="284" r:id="rId5"/>
    <p:sldId id="265" r:id="rId6"/>
    <p:sldId id="266" r:id="rId7"/>
    <p:sldId id="269" r:id="rId8"/>
    <p:sldId id="267" r:id="rId9"/>
    <p:sldId id="271" r:id="rId10"/>
    <p:sldId id="270" r:id="rId11"/>
    <p:sldId id="273" r:id="rId12"/>
    <p:sldId id="272" r:id="rId13"/>
    <p:sldId id="274" r:id="rId14"/>
    <p:sldId id="285" r:id="rId15"/>
    <p:sldId id="275" r:id="rId16"/>
    <p:sldId id="290" r:id="rId17"/>
    <p:sldId id="293" r:id="rId18"/>
    <p:sldId id="278" r:id="rId19"/>
    <p:sldId id="277" r:id="rId20"/>
    <p:sldId id="276" r:id="rId21"/>
    <p:sldId id="279" r:id="rId22"/>
    <p:sldId id="287" r:id="rId23"/>
    <p:sldId id="280" r:id="rId24"/>
    <p:sldId id="261" r:id="rId25"/>
    <p:sldId id="260" r:id="rId26"/>
    <p:sldId id="263" r:id="rId27"/>
    <p:sldId id="281" r:id="rId28"/>
    <p:sldId id="259" r:id="rId29"/>
    <p:sldId id="257" r:id="rId30"/>
    <p:sldId id="291" r:id="rId31"/>
    <p:sldId id="28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DCD8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33" autoAdjust="0"/>
  </p:normalViewPr>
  <p:slideViewPr>
    <p:cSldViewPr>
      <p:cViewPr varScale="1">
        <p:scale>
          <a:sx n="86" d="100"/>
          <a:sy n="86" d="100"/>
        </p:scale>
        <p:origin x="-5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E40DE-591A-4C4D-B1E0-BEE6AAA7D2E9}" type="datetimeFigureOut">
              <a:rPr lang="en-US" smtClean="0"/>
              <a:pPr/>
              <a:t>6/29/2012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28717-E626-4CD6-BC99-1BED973C87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6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8717-E626-4CD6-BC99-1BED973C877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8717-E626-4CD6-BC99-1BED973C877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8717-E626-4CD6-BC99-1BED973C877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8717-E626-4CD6-BC99-1BED973C877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8717-E626-4CD6-BC99-1BED973C877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8717-E626-4CD6-BC99-1BED973C877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8717-E626-4CD6-BC99-1BED973C877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8717-E626-4CD6-BC99-1BED973C877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8717-E626-4CD6-BC99-1BED973C877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8717-E626-4CD6-BC99-1BED973C877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8717-E626-4CD6-BC99-1BED973C877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8717-E626-4CD6-BC99-1BED973C877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8717-E626-4CD6-BC99-1BED973C877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8717-E626-4CD6-BC99-1BED973C877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8717-E626-4CD6-BC99-1BED973C877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8717-E626-4CD6-BC99-1BED973C877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8717-E626-4CD6-BC99-1BED973C877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8717-E626-4CD6-BC99-1BED973C877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8717-E626-4CD6-BC99-1BED973C877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8717-E626-4CD6-BC99-1BED973C877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8717-E626-4CD6-BC99-1BED973C877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8717-E626-4CD6-BC99-1BED973C877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8717-E626-4CD6-BC99-1BED973C877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8717-E626-4CD6-BC99-1BED973C877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8717-E626-4CD6-BC99-1BED973C877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8717-E626-4CD6-BC99-1BED973C877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8717-E626-4CD6-BC99-1BED973C877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8717-E626-4CD6-BC99-1BED973C877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8717-E626-4CD6-BC99-1BED973C877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8717-E626-4CD6-BC99-1BED973C877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8717-E626-4CD6-BC99-1BED973C877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6468-6172-4C42-AF4D-B6D8A3408B5E}" type="datetimeFigureOut">
              <a:rPr lang="en-US" smtClean="0"/>
              <a:pPr/>
              <a:t>6/29/2012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FEC1-7E28-4132-96D5-BA1AF6989E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6468-6172-4C42-AF4D-B6D8A3408B5E}" type="datetimeFigureOut">
              <a:rPr lang="en-US" smtClean="0"/>
              <a:pPr/>
              <a:t>6/29/2012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FEC1-7E28-4132-96D5-BA1AF6989E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6468-6172-4C42-AF4D-B6D8A3408B5E}" type="datetimeFigureOut">
              <a:rPr lang="en-US" smtClean="0"/>
              <a:pPr/>
              <a:t>6/29/2012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FEC1-7E28-4132-96D5-BA1AF6989E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6468-6172-4C42-AF4D-B6D8A3408B5E}" type="datetimeFigureOut">
              <a:rPr lang="en-US" smtClean="0"/>
              <a:pPr/>
              <a:t>6/29/2012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FEC1-7E28-4132-96D5-BA1AF6989E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6468-6172-4C42-AF4D-B6D8A3408B5E}" type="datetimeFigureOut">
              <a:rPr lang="en-US" smtClean="0"/>
              <a:pPr/>
              <a:t>6/29/2012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FEC1-7E28-4132-96D5-BA1AF6989E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6468-6172-4C42-AF4D-B6D8A3408B5E}" type="datetimeFigureOut">
              <a:rPr lang="en-US" smtClean="0"/>
              <a:pPr/>
              <a:t>6/29/2012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FEC1-7E28-4132-96D5-BA1AF6989E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6468-6172-4C42-AF4D-B6D8A3408B5E}" type="datetimeFigureOut">
              <a:rPr lang="en-US" smtClean="0"/>
              <a:pPr/>
              <a:t>6/29/2012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FEC1-7E28-4132-96D5-BA1AF6989E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6468-6172-4C42-AF4D-B6D8A3408B5E}" type="datetimeFigureOut">
              <a:rPr lang="en-US" smtClean="0"/>
              <a:pPr/>
              <a:t>6/29/2012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FEC1-7E28-4132-96D5-BA1AF6989E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6468-6172-4C42-AF4D-B6D8A3408B5E}" type="datetimeFigureOut">
              <a:rPr lang="en-US" smtClean="0"/>
              <a:pPr/>
              <a:t>6/29/2012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FEC1-7E28-4132-96D5-BA1AF6989E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6468-6172-4C42-AF4D-B6D8A3408B5E}" type="datetimeFigureOut">
              <a:rPr lang="en-US" smtClean="0"/>
              <a:pPr/>
              <a:t>6/29/2012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FEC1-7E28-4132-96D5-BA1AF6989E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6468-6172-4C42-AF4D-B6D8A3408B5E}" type="datetimeFigureOut">
              <a:rPr lang="en-US" smtClean="0"/>
              <a:pPr/>
              <a:t>6/29/2012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FEC1-7E28-4132-96D5-BA1AF6989E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56468-6172-4C42-AF4D-B6D8A3408B5E}" type="datetimeFigureOut">
              <a:rPr lang="en-US" smtClean="0"/>
              <a:pPr/>
              <a:t>6/29/2012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FFEC1-7E28-4132-96D5-BA1AF6989E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620688"/>
            <a:ext cx="6264696" cy="2800767"/>
          </a:xfrm>
          <a:prstGeom prst="rect">
            <a:avLst/>
          </a:prstGeom>
          <a:solidFill>
            <a:srgbClr val="996633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</a:t>
            </a:r>
          </a:p>
          <a:p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 Africa </a:t>
            </a:r>
            <a:r>
              <a:rPr lang="en-US" sz="24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semper</a:t>
            </a:r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aliquid</a:t>
            </a:r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novi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(Out of Africa always something new)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Sout</a:t>
            </a:r>
            <a:r>
              <a:rPr lang="en-US" sz="3200" b="1" dirty="0" smtClean="0">
                <a:ln>
                  <a:solidFill>
                    <a:srgbClr val="996633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Africa’s contribution to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20</a:t>
            </a:r>
            <a:r>
              <a:rPr lang="en-US" sz="32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century Cartography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3789040"/>
            <a:ext cx="6192688" cy="1292662"/>
          </a:xfrm>
          <a:prstGeom prst="rect">
            <a:avLst/>
          </a:prstGeom>
          <a:solidFill>
            <a:srgbClr val="99663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                               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                            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Elri Liebenberg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ICA Commission on the History of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Cartogaphy</a:t>
            </a: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5661248"/>
            <a:ext cx="2808312" cy="646331"/>
          </a:xfrm>
          <a:prstGeom prst="rect">
            <a:avLst/>
          </a:prstGeom>
          <a:noFill/>
          <a:ln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Eötvös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Lorand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University,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Budapest, 27 June 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Unisa logo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5805264"/>
            <a:ext cx="1728191" cy="43204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Picture 7" descr="ICA logo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5661248"/>
            <a:ext cx="820236" cy="68128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479691" y="445839"/>
            <a:ext cx="27183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14264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  </a:t>
            </a:r>
            <a:endParaRPr kumimoji="0" lang="en-US" sz="4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pic>
        <p:nvPicPr>
          <p:cNvPr id="28674" name="Picture 2" descr="http://lazarus.elte.hu/~zoltorok/2012_Budapest/elte_cim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5589240"/>
            <a:ext cx="763823" cy="754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uveetch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88640"/>
            <a:ext cx="1944217" cy="23762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egyptcrete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2780928"/>
            <a:ext cx="2376264" cy="338235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Picture 3" descr="eurotrig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88640"/>
            <a:ext cx="4163806" cy="61206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99592" y="6381328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The Struve Arc, 1866-1855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4288" y="908720"/>
            <a:ext cx="1979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FGW von Struve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1793-1864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6165304"/>
            <a:ext cx="3410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Connection between the Struve Arc and the African Arc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ntr &amp; East Africa triang 196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88640"/>
            <a:ext cx="4176464" cy="57757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" name="Picture 2" descr="central_east africa_mapping 196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88640"/>
            <a:ext cx="4108789" cy="576064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39552" y="6021288"/>
            <a:ext cx="38164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DOS surveys Central &amp; East Africa,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1962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6021288"/>
            <a:ext cx="37444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DOS mapping Central &amp; East Africa, 1962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88640"/>
            <a:ext cx="2036139" cy="2784396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" name="Picture 2" descr="FIG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88640"/>
            <a:ext cx="4197344" cy="590465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212976"/>
            <a:ext cx="3419872" cy="2720354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4048" y="6165304"/>
            <a:ext cx="38884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Beacon and plaque at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Buffelsfontein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1628800"/>
            <a:ext cx="457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686995" y="6237312"/>
            <a:ext cx="355468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SA Geodetic Triangulation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A Mo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1295" y="260648"/>
            <a:ext cx="3149150" cy="29523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 descr="Apollo_11_Earth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3501008"/>
            <a:ext cx="3168352" cy="302262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 descr="Moon landing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76672"/>
            <a:ext cx="4219922" cy="439298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71600" y="5013176"/>
            <a:ext cx="3240360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Apollo 8 lands on the moon  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20 July 1969 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5949280"/>
            <a:ext cx="3960440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earth seen from the moon (top right), and from outer space (right)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1052736"/>
            <a:ext cx="7344816" cy="3539430"/>
          </a:xfrm>
          <a:prstGeom prst="rect">
            <a:avLst/>
          </a:prstGeom>
          <a:solidFill>
            <a:srgbClr val="996633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H G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Fourcade</a:t>
            </a:r>
            <a:endParaRPr lang="en-US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and the 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Principles of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Photogrammetry</a:t>
            </a:r>
            <a:endParaRPr lang="en-US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899592" y="692031"/>
            <a:ext cx="3528392" cy="45724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2" descr="Ou Fourcad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1" y="692696"/>
            <a:ext cx="3461093" cy="453650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419872" y="5373216"/>
            <a:ext cx="252028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H 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Fourcade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  1865-1948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5517232"/>
            <a:ext cx="100811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1903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8304" y="5445224"/>
            <a:ext cx="940775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1940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no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2656"/>
            <a:ext cx="9144000" cy="5616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6093296"/>
            <a:ext cx="656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Table Mountain and the Cape Peninsula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urcade surv came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642918"/>
            <a:ext cx="3270678" cy="547744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" name="Picture 2" descr="Fourcade meas stereos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857232"/>
            <a:ext cx="3786214" cy="457203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vilsPeak H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324" y="188640"/>
            <a:ext cx="4134908" cy="28803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Picture 2" descr="Fourcade Devils P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3501008"/>
            <a:ext cx="6782266" cy="31002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1800" y="306896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</a:t>
            </a:r>
            <a:r>
              <a:rPr lang="en-US" dirty="0" err="1" smtClean="0"/>
              <a:t>Devils’s</a:t>
            </a:r>
            <a:r>
              <a:rPr lang="en-US" dirty="0" smtClean="0"/>
              <a:t> Peak , Cape Town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urcade Devils P Map.JPG"/>
          <p:cNvPicPr>
            <a:picLocks noChangeAspect="1"/>
          </p:cNvPicPr>
          <p:nvPr/>
        </p:nvPicPr>
        <p:blipFill>
          <a:blip r:embed="rId3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260648"/>
            <a:ext cx="6984775" cy="6310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8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827584" y="980728"/>
            <a:ext cx="7560840" cy="4524315"/>
          </a:xfrm>
          <a:prstGeom prst="rect">
            <a:avLst/>
          </a:prstGeom>
          <a:solidFill>
            <a:srgbClr val="996633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The African Arc of the 39</a:t>
            </a:r>
            <a:r>
              <a:rPr lang="en-US" sz="32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Meridian</a:t>
            </a:r>
          </a:p>
          <a:p>
            <a:pPr marL="342900" indent="-342900">
              <a:buAutoNum type="arabicPeriod"/>
            </a:pPr>
            <a:endParaRPr lang="en-US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 startAt="2"/>
            </a:pP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The development of the principles</a:t>
            </a:r>
          </a:p>
          <a:p>
            <a:pPr marL="342900" indent="-342900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of 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photogrammetry</a:t>
            </a:r>
            <a:endParaRPr lang="en-US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 startAt="2"/>
            </a:pPr>
            <a:endParaRPr lang="en-US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 The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Tellurometer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and Electronic </a:t>
            </a:r>
          </a:p>
          <a:p>
            <a:pPr marL="342900" indent="-342900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Distance Measurement</a:t>
            </a:r>
          </a:p>
          <a:p>
            <a:pPr marL="342900" indent="-342900">
              <a:buAutoNum type="arabicPeriod" startAt="2"/>
            </a:pP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vils P com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404664"/>
            <a:ext cx="7128792" cy="61831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urcade no 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422" y="357166"/>
            <a:ext cx="4357718" cy="284199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" name="Picture 2" descr="Fourcade .projector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3478050"/>
            <a:ext cx="2780952" cy="30359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Fourcader rect camera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406" y="3571876"/>
            <a:ext cx="3579879" cy="2950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1052736"/>
            <a:ext cx="7344816" cy="4093428"/>
          </a:xfrm>
          <a:prstGeom prst="rect">
            <a:avLst/>
          </a:prstGeom>
          <a:solidFill>
            <a:srgbClr val="996633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</a:t>
            </a:r>
          </a:p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Trevor Wadley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and the 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4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Tellurometer</a:t>
            </a:r>
            <a:endParaRPr lang="en-US" sz="4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lluroProto_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404664"/>
            <a:ext cx="7056784" cy="569616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71600" y="6237312"/>
            <a:ext cx="72728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Dr Trevor Wadley tests the prototype of 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Tellurometer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1953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88640"/>
            <a:ext cx="6336704" cy="564643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99592" y="5949280"/>
            <a:ext cx="7488832" cy="707886"/>
          </a:xfrm>
          <a:prstGeom prst="rect">
            <a:avLst/>
          </a:prstGeom>
          <a:solidFill>
            <a:srgbClr val="996633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Wadley explains the principles of the </a:t>
            </a:r>
            <a:r>
              <a:rPr lang="en-US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Tellurometer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at the British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War Office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7863" y="188641"/>
            <a:ext cx="5512450" cy="568863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79712" y="6027003"/>
            <a:ext cx="5400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Initial  testing  of  the  prototype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2736304" cy="302433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2626618" cy="273820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3600400" cy="244827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3960441" cy="273630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3568" y="6309320"/>
            <a:ext cx="792088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1950s: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Tellurometer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tested in a variety of countries and climates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el MA 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284984"/>
            <a:ext cx="4496119" cy="26146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Tellurometer model M RA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32656"/>
            <a:ext cx="3552395" cy="266429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Picture 3" descr="MR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476672"/>
            <a:ext cx="3312368" cy="248427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284984"/>
            <a:ext cx="2803696" cy="32084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3568" y="6165304"/>
            <a:ext cx="4248472" cy="40011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Various models were developed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8640"/>
            <a:ext cx="7848872" cy="57247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 flipH="1">
            <a:off x="1115615" y="6021288"/>
            <a:ext cx="691276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Using 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Tellurometer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with Table Mountain, Cape Town, in the background….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8640"/>
            <a:ext cx="4608512" cy="648072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940152" y="2060848"/>
            <a:ext cx="2664296" cy="230832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latest model:  The MRA7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manufactured in South Africa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fricasiz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7" y="764704"/>
            <a:ext cx="4282341" cy="496855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3" name="Picture 2" descr="south_africa_provinces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764704"/>
            <a:ext cx="4072938" cy="4968552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857232"/>
            <a:ext cx="8286808" cy="5262979"/>
          </a:xfrm>
          <a:prstGeom prst="rect">
            <a:avLst/>
          </a:prstGeom>
          <a:solidFill>
            <a:srgbClr val="99663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Ex Africa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semper</a:t>
            </a:r>
            <a: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aliquid</a:t>
            </a:r>
            <a: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novi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endParaRPr lang="en-US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 (Out of Africa always something new)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solidFill>
                <a:schemeClr val="accent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Ex Africa </a:t>
            </a:r>
            <a:r>
              <a:rPr lang="en-US" sz="3200" b="1" i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australi</a:t>
            </a:r>
            <a: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semper</a:t>
            </a:r>
            <a: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aliquid</a:t>
            </a:r>
            <a: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novi</a:t>
            </a:r>
            <a:r>
              <a:rPr lang="en-US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 (Out of </a:t>
            </a:r>
            <a:r>
              <a:rPr lang="en-US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South Africa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always something</a:t>
            </a:r>
          </a:p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 new)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1052736"/>
            <a:ext cx="6597376" cy="2800767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            Thank you </a:t>
            </a:r>
          </a:p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       for your attention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1052736"/>
            <a:ext cx="6336704" cy="2431435"/>
          </a:xfrm>
          <a:prstGeom prst="rect">
            <a:avLst/>
          </a:prstGeom>
          <a:solidFill>
            <a:srgbClr val="99663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African Arc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of the 30</a:t>
            </a:r>
            <a:r>
              <a:rPr lang="en-US" sz="44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Meridian</a:t>
            </a:r>
          </a:p>
          <a:p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og gr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836712"/>
            <a:ext cx="4176464" cy="5112568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Picture 2" descr="geoi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836712"/>
            <a:ext cx="4248472" cy="3168352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788024" y="4725144"/>
            <a:ext cx="410445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Reference ellipsoid: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mathematically-defined surface that approximates 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Geoid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the truer Figure of the Earth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to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980728"/>
            <a:ext cx="3528392" cy="4392488"/>
          </a:xfrm>
          <a:prstGeom prst="rect">
            <a:avLst/>
          </a:prstGeom>
        </p:spPr>
      </p:pic>
      <p:pic>
        <p:nvPicPr>
          <p:cNvPr id="3" name="Picture 2" descr="Cassini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980728"/>
            <a:ext cx="3612241" cy="432048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043608" y="5589240"/>
            <a:ext cx="3096344" cy="400110"/>
          </a:xfrm>
          <a:prstGeom prst="rect">
            <a:avLst/>
          </a:prstGeom>
          <a:solidFill>
            <a:srgbClr val="996633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Isaac Newton, 1643-1727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5517232"/>
            <a:ext cx="3384376" cy="707886"/>
          </a:xfrm>
          <a:prstGeom prst="rect">
            <a:avLst/>
          </a:prstGeom>
          <a:solidFill>
            <a:srgbClr val="996633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Jean-Dominique Cassini,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1652-1712)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CAilleEtch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908720"/>
            <a:ext cx="3378224" cy="48597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LaCailleTrig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332656"/>
            <a:ext cx="4320480" cy="6320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vid Gill titel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293096"/>
            <a:ext cx="4032448" cy="20087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gillph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620688"/>
            <a:ext cx="2628990" cy="348282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Picture 4" descr="Afrika Arc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404664"/>
            <a:ext cx="4309588" cy="5400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716016" y="5949280"/>
            <a:ext cx="38884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Arc of the 30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Meridian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 2 (Geodetic survey)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620688"/>
            <a:ext cx="4406254" cy="52565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FIG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404664"/>
            <a:ext cx="3672408" cy="6166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382</Words>
  <Application>Microsoft Office PowerPoint</Application>
  <PresentationFormat>Diavetítés a képernyőre (4:3 oldalarány)</PresentationFormat>
  <Paragraphs>110</Paragraphs>
  <Slides>31</Slides>
  <Notes>31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2" baseType="lpstr">
      <vt:lpstr>Office Theme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Elri</dc:creator>
  <cp:lastModifiedBy>Zentai László</cp:lastModifiedBy>
  <cp:revision>80</cp:revision>
  <dcterms:created xsi:type="dcterms:W3CDTF">2012-06-02T09:24:11Z</dcterms:created>
  <dcterms:modified xsi:type="dcterms:W3CDTF">2012-06-29T19:25:20Z</dcterms:modified>
</cp:coreProperties>
</file>