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56" r:id="rId2"/>
    <p:sldId id="257" r:id="rId3"/>
    <p:sldId id="34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45" r:id="rId13"/>
    <p:sldId id="267" r:id="rId14"/>
    <p:sldId id="339" r:id="rId15"/>
    <p:sldId id="268" r:id="rId16"/>
    <p:sldId id="271" r:id="rId17"/>
    <p:sldId id="272" r:id="rId18"/>
    <p:sldId id="273" r:id="rId19"/>
    <p:sldId id="275" r:id="rId20"/>
    <p:sldId id="278" r:id="rId21"/>
    <p:sldId id="279" r:id="rId22"/>
    <p:sldId id="280" r:id="rId23"/>
    <p:sldId id="282" r:id="rId24"/>
    <p:sldId id="284" r:id="rId25"/>
    <p:sldId id="285" r:id="rId26"/>
    <p:sldId id="286" r:id="rId27"/>
    <p:sldId id="287" r:id="rId28"/>
    <p:sldId id="289" r:id="rId29"/>
    <p:sldId id="290" r:id="rId30"/>
    <p:sldId id="291" r:id="rId31"/>
    <p:sldId id="293" r:id="rId32"/>
    <p:sldId id="294" r:id="rId33"/>
    <p:sldId id="295" r:id="rId34"/>
    <p:sldId id="297" r:id="rId35"/>
    <p:sldId id="303" r:id="rId36"/>
    <p:sldId id="304" r:id="rId37"/>
    <p:sldId id="331" r:id="rId38"/>
    <p:sldId id="341" r:id="rId39"/>
    <p:sldId id="342" r:id="rId40"/>
    <p:sldId id="343" r:id="rId41"/>
    <p:sldId id="335" r:id="rId42"/>
    <p:sldId id="333" r:id="rId43"/>
    <p:sldId id="334" r:id="rId44"/>
    <p:sldId id="348" r:id="rId45"/>
    <p:sldId id="349" r:id="rId46"/>
    <p:sldId id="350" r:id="rId47"/>
    <p:sldId id="351" r:id="rId48"/>
    <p:sldId id="352" r:id="rId49"/>
    <p:sldId id="353" r:id="rId50"/>
    <p:sldId id="347" r:id="rId51"/>
    <p:sldId id="338" r:id="rId52"/>
    <p:sldId id="305" r:id="rId53"/>
    <p:sldId id="306" r:id="rId54"/>
    <p:sldId id="307" r:id="rId55"/>
    <p:sldId id="344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54" r:id="rId65"/>
    <p:sldId id="355" r:id="rId66"/>
    <p:sldId id="330" r:id="rId6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5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713" autoAdjust="0"/>
  </p:normalViewPr>
  <p:slideViewPr>
    <p:cSldViewPr snapToGrid="0" snapToObjects="1">
      <p:cViewPr>
        <p:scale>
          <a:sx n="89" d="100"/>
          <a:sy n="89" d="100"/>
        </p:scale>
        <p:origin x="-162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072CAD-3FDB-4220-B64C-B723B8FE1958}" type="doc">
      <dgm:prSet loTypeId="urn:microsoft.com/office/officeart/2005/8/layout/vList4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23040BDE-83D8-404A-925B-8A072D6196F4}">
      <dgm:prSet phldrT="[Texto]"/>
      <dgm:spPr>
        <a:xfrm>
          <a:off x="0" y="0"/>
          <a:ext cx="6768752" cy="1665184"/>
        </a:xfrm>
        <a:prstGeom prst="roundRect">
          <a:avLst>
            <a:gd name="adj" fmla="val 10000"/>
          </a:avLst>
        </a:prstGeom>
        <a:solidFill>
          <a:srgbClr val="AAE2CA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b="1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Data</a:t>
          </a:r>
          <a:endParaRPr lang="pt-BR" b="1" dirty="0">
            <a:solidFill>
              <a:srgbClr val="000000"/>
            </a:solidFill>
            <a:latin typeface="Tahoma"/>
            <a:ea typeface="+mn-ea"/>
            <a:cs typeface="+mn-cs"/>
          </a:endParaRPr>
        </a:p>
      </dgm:t>
    </dgm:pt>
    <dgm:pt modelId="{26DB7613-4A8E-4424-AD0F-E67A95E0A6EB}" type="parTrans" cxnId="{A8C6FAF3-947B-4EE8-AFB2-F4665B5E87C7}">
      <dgm:prSet/>
      <dgm:spPr/>
      <dgm:t>
        <a:bodyPr/>
        <a:lstStyle/>
        <a:p>
          <a:endParaRPr lang="pt-BR"/>
        </a:p>
      </dgm:t>
    </dgm:pt>
    <dgm:pt modelId="{DE2163E4-D862-4C06-9EBA-584938F1F4D2}" type="sibTrans" cxnId="{A8C6FAF3-947B-4EE8-AFB2-F4665B5E87C7}">
      <dgm:prSet/>
      <dgm:spPr/>
      <dgm:t>
        <a:bodyPr/>
        <a:lstStyle/>
        <a:p>
          <a:endParaRPr lang="pt-BR"/>
        </a:p>
      </dgm:t>
    </dgm:pt>
    <dgm:pt modelId="{EB83FE80-A425-4C1A-9C5B-F6DC701C7F39}">
      <dgm:prSet phldrT="[Texto]"/>
      <dgm:spPr>
        <a:xfrm>
          <a:off x="0" y="0"/>
          <a:ext cx="6768752" cy="1665184"/>
        </a:xfrm>
        <a:prstGeom prst="roundRect">
          <a:avLst>
            <a:gd name="adj" fmla="val 10000"/>
          </a:avLst>
        </a:prstGeom>
        <a:solidFill>
          <a:srgbClr val="AAE2CA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Data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and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Geospatial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Information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(GI)</a:t>
          </a:r>
          <a:endParaRPr lang="pt-BR" dirty="0">
            <a:solidFill>
              <a:srgbClr val="000000"/>
            </a:solidFill>
            <a:latin typeface="Tahoma"/>
            <a:ea typeface="+mn-ea"/>
            <a:cs typeface="+mn-cs"/>
          </a:endParaRPr>
        </a:p>
      </dgm:t>
    </dgm:pt>
    <dgm:pt modelId="{5B4C371A-3081-44D9-92C2-DE6D49B76CF0}" type="parTrans" cxnId="{113C268E-E3FF-4D74-90B8-DDA8AD6C207E}">
      <dgm:prSet/>
      <dgm:spPr/>
      <dgm:t>
        <a:bodyPr/>
        <a:lstStyle/>
        <a:p>
          <a:endParaRPr lang="pt-BR"/>
        </a:p>
      </dgm:t>
    </dgm:pt>
    <dgm:pt modelId="{3547A460-D1F7-4D55-BAC1-6C4BA5E7A46A}" type="sibTrans" cxnId="{113C268E-E3FF-4D74-90B8-DDA8AD6C207E}">
      <dgm:prSet/>
      <dgm:spPr/>
      <dgm:t>
        <a:bodyPr/>
        <a:lstStyle/>
        <a:p>
          <a:endParaRPr lang="pt-BR"/>
        </a:p>
      </dgm:t>
    </dgm:pt>
    <dgm:pt modelId="{1AF1036C-0AC5-4582-8A7A-B42E0DFB3C9C}">
      <dgm:prSet phldrT="[Texto]"/>
      <dgm:spPr>
        <a:xfrm>
          <a:off x="0" y="0"/>
          <a:ext cx="6768752" cy="1665184"/>
        </a:xfrm>
        <a:prstGeom prst="roundRect">
          <a:avLst>
            <a:gd name="adj" fmla="val 10000"/>
          </a:avLst>
        </a:prstGeom>
        <a:solidFill>
          <a:srgbClr val="AAE2CA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Classified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in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Reference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and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Thematic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Data</a:t>
          </a:r>
          <a:endParaRPr lang="pt-BR" dirty="0">
            <a:solidFill>
              <a:srgbClr val="000000"/>
            </a:solidFill>
            <a:latin typeface="Tahoma"/>
            <a:ea typeface="+mn-ea"/>
            <a:cs typeface="+mn-cs"/>
          </a:endParaRPr>
        </a:p>
      </dgm:t>
    </dgm:pt>
    <dgm:pt modelId="{9414236A-D855-43AB-915D-CD544368C03D}" type="parTrans" cxnId="{391F21C3-1ED5-423F-BEB1-D9D240241E2D}">
      <dgm:prSet/>
      <dgm:spPr/>
      <dgm:t>
        <a:bodyPr/>
        <a:lstStyle/>
        <a:p>
          <a:endParaRPr lang="pt-BR"/>
        </a:p>
      </dgm:t>
    </dgm:pt>
    <dgm:pt modelId="{F3146EDA-D328-46E8-A02A-456E72AF7D81}" type="sibTrans" cxnId="{391F21C3-1ED5-423F-BEB1-D9D240241E2D}">
      <dgm:prSet/>
      <dgm:spPr/>
      <dgm:t>
        <a:bodyPr/>
        <a:lstStyle/>
        <a:p>
          <a:endParaRPr lang="pt-BR"/>
        </a:p>
      </dgm:t>
    </dgm:pt>
    <dgm:pt modelId="{0040A1DF-1984-41AE-B435-8F2E603BE02D}">
      <dgm:prSet phldrT="[Texto]"/>
      <dgm:spPr>
        <a:xfrm>
          <a:off x="0" y="1831703"/>
          <a:ext cx="6768752" cy="1665184"/>
        </a:xfrm>
        <a:prstGeom prst="roundRect">
          <a:avLst>
            <a:gd name="adj" fmla="val 10000"/>
          </a:avLst>
        </a:prstGeom>
        <a:solidFill>
          <a:srgbClr val="AAE2CA">
            <a:hueOff val="2571418"/>
            <a:satOff val="5874"/>
            <a:lumOff val="-16274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b="1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Metadata</a:t>
          </a:r>
          <a:endParaRPr lang="pt-BR" b="1" dirty="0">
            <a:solidFill>
              <a:srgbClr val="000000"/>
            </a:solidFill>
            <a:latin typeface="Tahoma"/>
            <a:ea typeface="+mn-ea"/>
            <a:cs typeface="+mn-cs"/>
          </a:endParaRPr>
        </a:p>
      </dgm:t>
    </dgm:pt>
    <dgm:pt modelId="{C8A0A6B5-8757-40D0-BCE8-4A2A2528C280}" type="parTrans" cxnId="{8F566445-6575-4E06-92C4-107528DE1146}">
      <dgm:prSet/>
      <dgm:spPr/>
      <dgm:t>
        <a:bodyPr/>
        <a:lstStyle/>
        <a:p>
          <a:endParaRPr lang="pt-BR"/>
        </a:p>
      </dgm:t>
    </dgm:pt>
    <dgm:pt modelId="{C99CE725-3F86-4D5F-AB12-ADCC145A64D2}" type="sibTrans" cxnId="{8F566445-6575-4E06-92C4-107528DE1146}">
      <dgm:prSet/>
      <dgm:spPr/>
      <dgm:t>
        <a:bodyPr/>
        <a:lstStyle/>
        <a:p>
          <a:endParaRPr lang="pt-BR"/>
        </a:p>
      </dgm:t>
    </dgm:pt>
    <dgm:pt modelId="{F0286B1C-4C68-47D4-A0F5-7FB6F932E044}">
      <dgm:prSet phldrT="[Texto]"/>
      <dgm:spPr>
        <a:xfrm>
          <a:off x="0" y="1831703"/>
          <a:ext cx="6768752" cy="1665184"/>
        </a:xfrm>
        <a:prstGeom prst="roundRect">
          <a:avLst>
            <a:gd name="adj" fmla="val 10000"/>
          </a:avLst>
        </a:prstGeom>
        <a:solidFill>
          <a:srgbClr val="AAE2CA">
            <a:hueOff val="2571418"/>
            <a:satOff val="5874"/>
            <a:lumOff val="-16274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To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Document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and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to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describe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data</a:t>
          </a:r>
          <a:endParaRPr lang="pt-BR" dirty="0">
            <a:solidFill>
              <a:srgbClr val="000000"/>
            </a:solidFill>
            <a:latin typeface="Tahoma"/>
            <a:ea typeface="+mn-ea"/>
            <a:cs typeface="+mn-cs"/>
          </a:endParaRPr>
        </a:p>
      </dgm:t>
    </dgm:pt>
    <dgm:pt modelId="{FF5880AC-C842-4460-AEFF-BF5F2EFC8827}" type="parTrans" cxnId="{C3D57D68-C2C9-4722-BDB8-41A7DD27ED2A}">
      <dgm:prSet/>
      <dgm:spPr/>
      <dgm:t>
        <a:bodyPr/>
        <a:lstStyle/>
        <a:p>
          <a:endParaRPr lang="pt-BR"/>
        </a:p>
      </dgm:t>
    </dgm:pt>
    <dgm:pt modelId="{060F667C-240E-4AED-AE4A-F02885CFE403}" type="sibTrans" cxnId="{C3D57D68-C2C9-4722-BDB8-41A7DD27ED2A}">
      <dgm:prSet/>
      <dgm:spPr/>
      <dgm:t>
        <a:bodyPr/>
        <a:lstStyle/>
        <a:p>
          <a:endParaRPr lang="pt-BR"/>
        </a:p>
      </dgm:t>
    </dgm:pt>
    <dgm:pt modelId="{183C88FA-8EB5-4290-B0F8-B87E1CC40B71}">
      <dgm:prSet phldrT="[Texto]"/>
      <dgm:spPr>
        <a:xfrm>
          <a:off x="0" y="1831703"/>
          <a:ext cx="6768752" cy="1665184"/>
        </a:xfrm>
        <a:prstGeom prst="roundRect">
          <a:avLst>
            <a:gd name="adj" fmla="val 10000"/>
          </a:avLst>
        </a:prstGeom>
        <a:solidFill>
          <a:srgbClr val="AAE2CA">
            <a:hueOff val="2571418"/>
            <a:satOff val="5874"/>
            <a:lumOff val="-16274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Enables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to localize,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describe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and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evalute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the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GI for its use</a:t>
          </a:r>
          <a:endParaRPr lang="pt-BR" dirty="0">
            <a:solidFill>
              <a:srgbClr val="000000"/>
            </a:solidFill>
            <a:latin typeface="Tahoma"/>
            <a:ea typeface="+mn-ea"/>
            <a:cs typeface="+mn-cs"/>
          </a:endParaRPr>
        </a:p>
      </dgm:t>
    </dgm:pt>
    <dgm:pt modelId="{24CC9419-9D5D-4F71-AC6B-9CBFB1CFA2F3}" type="parTrans" cxnId="{7A4A7933-71D0-4DEF-9150-3B5F844C8C9A}">
      <dgm:prSet/>
      <dgm:spPr/>
      <dgm:t>
        <a:bodyPr/>
        <a:lstStyle/>
        <a:p>
          <a:endParaRPr lang="pt-BR"/>
        </a:p>
      </dgm:t>
    </dgm:pt>
    <dgm:pt modelId="{39DF0F32-076B-4EA9-A3FC-B58437360CF0}" type="sibTrans" cxnId="{7A4A7933-71D0-4DEF-9150-3B5F844C8C9A}">
      <dgm:prSet/>
      <dgm:spPr/>
      <dgm:t>
        <a:bodyPr/>
        <a:lstStyle/>
        <a:p>
          <a:endParaRPr lang="pt-BR"/>
        </a:p>
      </dgm:t>
    </dgm:pt>
    <dgm:pt modelId="{1784EA14-A8C2-4FC1-ADCA-3E2F867437AB}">
      <dgm:prSet phldrT="[Texto]"/>
      <dgm:spPr>
        <a:xfrm>
          <a:off x="0" y="3663406"/>
          <a:ext cx="6768752" cy="1665184"/>
        </a:xfrm>
        <a:prstGeom prst="roundRect">
          <a:avLst>
            <a:gd name="adj" fmla="val 10000"/>
          </a:avLst>
        </a:prstGeom>
        <a:solidFill>
          <a:srgbClr val="2D2DB9">
            <a:lumMod val="40000"/>
            <a:lumOff val="60000"/>
            <a:alpha val="66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b="1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Geoservices</a:t>
          </a:r>
          <a:endParaRPr lang="pt-BR" b="1" dirty="0">
            <a:solidFill>
              <a:srgbClr val="000000"/>
            </a:solidFill>
            <a:latin typeface="Tahoma"/>
            <a:ea typeface="+mn-ea"/>
            <a:cs typeface="+mn-cs"/>
          </a:endParaRPr>
        </a:p>
      </dgm:t>
    </dgm:pt>
    <dgm:pt modelId="{80D05846-95EC-41E9-875D-213918E113BB}" type="parTrans" cxnId="{BBAB4746-A4ED-4518-AEFB-7FF63EDEE35A}">
      <dgm:prSet/>
      <dgm:spPr/>
      <dgm:t>
        <a:bodyPr/>
        <a:lstStyle/>
        <a:p>
          <a:endParaRPr lang="pt-BR"/>
        </a:p>
      </dgm:t>
    </dgm:pt>
    <dgm:pt modelId="{842798BC-E7A3-4BDC-883C-36C756505698}" type="sibTrans" cxnId="{BBAB4746-A4ED-4518-AEFB-7FF63EDEE35A}">
      <dgm:prSet/>
      <dgm:spPr/>
      <dgm:t>
        <a:bodyPr/>
        <a:lstStyle/>
        <a:p>
          <a:endParaRPr lang="pt-BR"/>
        </a:p>
      </dgm:t>
    </dgm:pt>
    <dgm:pt modelId="{AF304B43-7539-462B-A19F-2B56E2C522A0}">
      <dgm:prSet phldrT="[Texto]"/>
      <dgm:spPr>
        <a:xfrm>
          <a:off x="0" y="3663406"/>
          <a:ext cx="6768752" cy="1665184"/>
        </a:xfrm>
        <a:prstGeom prst="roundRect">
          <a:avLst>
            <a:gd name="adj" fmla="val 10000"/>
          </a:avLst>
        </a:prstGeom>
        <a:solidFill>
          <a:srgbClr val="2D2DB9">
            <a:lumMod val="40000"/>
            <a:lumOff val="60000"/>
            <a:alpha val="66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Webservices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to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process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geospatial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data</a:t>
          </a:r>
          <a:endParaRPr lang="pt-BR" dirty="0">
            <a:solidFill>
              <a:srgbClr val="000000"/>
            </a:solidFill>
            <a:latin typeface="Tahoma"/>
            <a:ea typeface="+mn-ea"/>
            <a:cs typeface="+mn-cs"/>
          </a:endParaRPr>
        </a:p>
      </dgm:t>
    </dgm:pt>
    <dgm:pt modelId="{4FFDA362-3F3E-49F1-A3D5-BE25F66F9021}" type="parTrans" cxnId="{751C294B-8A36-4372-B79E-E077A482C451}">
      <dgm:prSet/>
      <dgm:spPr/>
      <dgm:t>
        <a:bodyPr/>
        <a:lstStyle/>
        <a:p>
          <a:endParaRPr lang="pt-BR"/>
        </a:p>
      </dgm:t>
    </dgm:pt>
    <dgm:pt modelId="{54E09AEE-09EB-4BF7-83E6-58CD416F32BE}" type="sibTrans" cxnId="{751C294B-8A36-4372-B79E-E077A482C451}">
      <dgm:prSet/>
      <dgm:spPr/>
      <dgm:t>
        <a:bodyPr/>
        <a:lstStyle/>
        <a:p>
          <a:endParaRPr lang="pt-BR"/>
        </a:p>
      </dgm:t>
    </dgm:pt>
    <dgm:pt modelId="{6A7FE89C-952E-4879-A151-83DC094DBB51}">
      <dgm:prSet phldrT="[Texto]"/>
      <dgm:spPr>
        <a:xfrm>
          <a:off x="0" y="3663406"/>
          <a:ext cx="6768752" cy="1665184"/>
        </a:xfrm>
        <a:prstGeom prst="roundRect">
          <a:avLst>
            <a:gd name="adj" fmla="val 10000"/>
          </a:avLst>
        </a:prstGeom>
        <a:solidFill>
          <a:srgbClr val="2D2DB9">
            <a:lumMod val="40000"/>
            <a:lumOff val="60000"/>
            <a:alpha val="66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Specification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of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public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and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open interfaces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defined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by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the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Open </a:t>
          </a:r>
          <a:r>
            <a:rPr lang="pt-BR" dirty="0" err="1" smtClean="0">
              <a:solidFill>
                <a:srgbClr val="000000"/>
              </a:solidFill>
              <a:latin typeface="Tahoma"/>
              <a:ea typeface="+mn-ea"/>
              <a:cs typeface="+mn-cs"/>
            </a:rPr>
            <a:t>Geospatial</a:t>
          </a:r>
          <a:r>
            <a:rPr lang="pt-BR" dirty="0" smtClean="0">
              <a:solidFill>
                <a:srgbClr val="000000"/>
              </a:solidFill>
              <a:latin typeface="Tahoma"/>
              <a:ea typeface="+mn-ea"/>
              <a:cs typeface="+mn-cs"/>
            </a:rPr>
            <a:t> Consortium (OGC)</a:t>
          </a:r>
          <a:endParaRPr lang="pt-BR" dirty="0">
            <a:solidFill>
              <a:srgbClr val="000000"/>
            </a:solidFill>
            <a:latin typeface="Tahoma"/>
            <a:ea typeface="+mn-ea"/>
            <a:cs typeface="+mn-cs"/>
          </a:endParaRPr>
        </a:p>
      </dgm:t>
    </dgm:pt>
    <dgm:pt modelId="{5879C497-0D70-468F-A574-46505E334B47}" type="sibTrans" cxnId="{53B6ABD9-57E9-45EA-8BBF-A2ED69B5C756}">
      <dgm:prSet/>
      <dgm:spPr/>
      <dgm:t>
        <a:bodyPr/>
        <a:lstStyle/>
        <a:p>
          <a:endParaRPr lang="pt-BR"/>
        </a:p>
      </dgm:t>
    </dgm:pt>
    <dgm:pt modelId="{F19B69D9-1D7D-49F3-84B1-47123537246D}" type="parTrans" cxnId="{53B6ABD9-57E9-45EA-8BBF-A2ED69B5C756}">
      <dgm:prSet/>
      <dgm:spPr/>
      <dgm:t>
        <a:bodyPr/>
        <a:lstStyle/>
        <a:p>
          <a:endParaRPr lang="pt-BR"/>
        </a:p>
      </dgm:t>
    </dgm:pt>
    <dgm:pt modelId="{19C84B1B-54D9-4C11-A7CA-95446F6D2DB4}" type="pres">
      <dgm:prSet presAssocID="{E1072CAD-3FDB-4220-B64C-B723B8FE195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1EF62AC-56FC-473C-990A-1EB499B5355C}" type="pres">
      <dgm:prSet presAssocID="{23040BDE-83D8-404A-925B-8A072D6196F4}" presName="comp" presStyleCnt="0"/>
      <dgm:spPr/>
    </dgm:pt>
    <dgm:pt modelId="{3DCC4468-0A6E-46E0-A395-C79435F60825}" type="pres">
      <dgm:prSet presAssocID="{23040BDE-83D8-404A-925B-8A072D6196F4}" presName="box" presStyleLbl="node1" presStyleIdx="0" presStyleCnt="3" custLinFactNeighborX="5970" custLinFactNeighborY="-27625"/>
      <dgm:spPr/>
      <dgm:t>
        <a:bodyPr/>
        <a:lstStyle/>
        <a:p>
          <a:endParaRPr lang="pt-BR"/>
        </a:p>
      </dgm:t>
    </dgm:pt>
    <dgm:pt modelId="{92EFA687-FAC5-404B-B34F-58235A2241C3}" type="pres">
      <dgm:prSet presAssocID="{23040BDE-83D8-404A-925B-8A072D6196F4}" presName="img" presStyleLbl="fgImgPlace1" presStyleIdx="0" presStyleCnt="3"/>
      <dgm:spPr>
        <a:xfrm>
          <a:off x="166518" y="166518"/>
          <a:ext cx="1353750" cy="13321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98DFAB12-8890-479D-AFE9-CB3D2B98016D}" type="pres">
      <dgm:prSet presAssocID="{23040BDE-83D8-404A-925B-8A072D6196F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EF10557-E8EF-4521-8DC7-F31D945E55E0}" type="pres">
      <dgm:prSet presAssocID="{DE2163E4-D862-4C06-9EBA-584938F1F4D2}" presName="spacer" presStyleCnt="0"/>
      <dgm:spPr/>
    </dgm:pt>
    <dgm:pt modelId="{A991D652-130A-4D47-9355-F6982D44FE7D}" type="pres">
      <dgm:prSet presAssocID="{0040A1DF-1984-41AE-B435-8F2E603BE02D}" presName="comp" presStyleCnt="0"/>
      <dgm:spPr/>
    </dgm:pt>
    <dgm:pt modelId="{D306A1FF-3FBB-4F0E-8E86-2D3D427DB98F}" type="pres">
      <dgm:prSet presAssocID="{0040A1DF-1984-41AE-B435-8F2E603BE02D}" presName="box" presStyleLbl="node1" presStyleIdx="1" presStyleCnt="3"/>
      <dgm:spPr/>
      <dgm:t>
        <a:bodyPr/>
        <a:lstStyle/>
        <a:p>
          <a:endParaRPr lang="pt-BR"/>
        </a:p>
      </dgm:t>
    </dgm:pt>
    <dgm:pt modelId="{6E106924-CFA2-4784-AD87-04E986BF379A}" type="pres">
      <dgm:prSet presAssocID="{0040A1DF-1984-41AE-B435-8F2E603BE02D}" presName="img" presStyleLbl="fgImgPlace1" presStyleIdx="1" presStyleCnt="3"/>
      <dgm:spPr>
        <a:xfrm>
          <a:off x="166518" y="1998221"/>
          <a:ext cx="1353750" cy="13321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0AE873CD-EE08-4624-836D-435531C83EF6}" type="pres">
      <dgm:prSet presAssocID="{0040A1DF-1984-41AE-B435-8F2E603BE02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26F5349-13C9-4E76-A274-DA4BEF5BFC82}" type="pres">
      <dgm:prSet presAssocID="{C99CE725-3F86-4D5F-AB12-ADCC145A64D2}" presName="spacer" presStyleCnt="0"/>
      <dgm:spPr/>
    </dgm:pt>
    <dgm:pt modelId="{7004ED59-DF5D-4C1D-9EAB-D181A5AF1AD1}" type="pres">
      <dgm:prSet presAssocID="{1784EA14-A8C2-4FC1-ADCA-3E2F867437AB}" presName="comp" presStyleCnt="0"/>
      <dgm:spPr/>
    </dgm:pt>
    <dgm:pt modelId="{54F8180A-3B70-4124-B38B-C334652FF5CD}" type="pres">
      <dgm:prSet presAssocID="{1784EA14-A8C2-4FC1-ADCA-3E2F867437AB}" presName="box" presStyleLbl="node1" presStyleIdx="2" presStyleCnt="3"/>
      <dgm:spPr/>
      <dgm:t>
        <a:bodyPr/>
        <a:lstStyle/>
        <a:p>
          <a:endParaRPr lang="pt-BR"/>
        </a:p>
      </dgm:t>
    </dgm:pt>
    <dgm:pt modelId="{8E6F17AE-EB13-4C34-A6EA-118CFBCBEAF3}" type="pres">
      <dgm:prSet presAssocID="{1784EA14-A8C2-4FC1-ADCA-3E2F867437AB}" presName="img" presStyleLbl="fgImgPlace1" presStyleIdx="2" presStyleCnt="3"/>
      <dgm:spPr>
        <a:xfrm>
          <a:off x="166518" y="3829925"/>
          <a:ext cx="1353750" cy="13321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F35777A3-3AFC-4A6C-BA05-EEB2F38B4C15}" type="pres">
      <dgm:prSet presAssocID="{1784EA14-A8C2-4FC1-ADCA-3E2F867437A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675EE0C-D6CB-4A6B-A67E-B87A7289608B}" type="presOf" srcId="{23040BDE-83D8-404A-925B-8A072D6196F4}" destId="{3DCC4468-0A6E-46E0-A395-C79435F60825}" srcOrd="0" destOrd="0" presId="urn:microsoft.com/office/officeart/2005/8/layout/vList4#1"/>
    <dgm:cxn modelId="{B2247562-0624-4656-A801-74F0C432E4A1}" type="presOf" srcId="{6A7FE89C-952E-4879-A151-83DC094DBB51}" destId="{54F8180A-3B70-4124-B38B-C334652FF5CD}" srcOrd="0" destOrd="2" presId="urn:microsoft.com/office/officeart/2005/8/layout/vList4#1"/>
    <dgm:cxn modelId="{8A51A858-24D4-4DF8-804E-8248F1988B2D}" type="presOf" srcId="{1784EA14-A8C2-4FC1-ADCA-3E2F867437AB}" destId="{F35777A3-3AFC-4A6C-BA05-EEB2F38B4C15}" srcOrd="1" destOrd="0" presId="urn:microsoft.com/office/officeart/2005/8/layout/vList4#1"/>
    <dgm:cxn modelId="{17F35A2B-E4DF-4A97-96D5-595D11F560C7}" type="presOf" srcId="{0040A1DF-1984-41AE-B435-8F2E603BE02D}" destId="{D306A1FF-3FBB-4F0E-8E86-2D3D427DB98F}" srcOrd="0" destOrd="0" presId="urn:microsoft.com/office/officeart/2005/8/layout/vList4#1"/>
    <dgm:cxn modelId="{C3D57D68-C2C9-4722-BDB8-41A7DD27ED2A}" srcId="{0040A1DF-1984-41AE-B435-8F2E603BE02D}" destId="{F0286B1C-4C68-47D4-A0F5-7FB6F932E044}" srcOrd="0" destOrd="0" parTransId="{FF5880AC-C842-4460-AEFF-BF5F2EFC8827}" sibTransId="{060F667C-240E-4AED-AE4A-F02885CFE403}"/>
    <dgm:cxn modelId="{6B6BF08C-BC0C-449E-8341-51D260ECE122}" type="presOf" srcId="{1AF1036C-0AC5-4582-8A7A-B42E0DFB3C9C}" destId="{98DFAB12-8890-479D-AFE9-CB3D2B98016D}" srcOrd="1" destOrd="2" presId="urn:microsoft.com/office/officeart/2005/8/layout/vList4#1"/>
    <dgm:cxn modelId="{E51F9C87-F655-49E9-B106-6097C6D3F537}" type="presOf" srcId="{0040A1DF-1984-41AE-B435-8F2E603BE02D}" destId="{0AE873CD-EE08-4624-836D-435531C83EF6}" srcOrd="1" destOrd="0" presId="urn:microsoft.com/office/officeart/2005/8/layout/vList4#1"/>
    <dgm:cxn modelId="{BBFD8E2D-66AD-49B1-8BE2-AAFBEF047D56}" type="presOf" srcId="{E1072CAD-3FDB-4220-B64C-B723B8FE1958}" destId="{19C84B1B-54D9-4C11-A7CA-95446F6D2DB4}" srcOrd="0" destOrd="0" presId="urn:microsoft.com/office/officeart/2005/8/layout/vList4#1"/>
    <dgm:cxn modelId="{A8C6FAF3-947B-4EE8-AFB2-F4665B5E87C7}" srcId="{E1072CAD-3FDB-4220-B64C-B723B8FE1958}" destId="{23040BDE-83D8-404A-925B-8A072D6196F4}" srcOrd="0" destOrd="0" parTransId="{26DB7613-4A8E-4424-AD0F-E67A95E0A6EB}" sibTransId="{DE2163E4-D862-4C06-9EBA-584938F1F4D2}"/>
    <dgm:cxn modelId="{FF615CA8-AEE2-4984-966E-DC2924D171D0}" type="presOf" srcId="{EB83FE80-A425-4C1A-9C5B-F6DC701C7F39}" destId="{3DCC4468-0A6E-46E0-A395-C79435F60825}" srcOrd="0" destOrd="1" presId="urn:microsoft.com/office/officeart/2005/8/layout/vList4#1"/>
    <dgm:cxn modelId="{359051EB-843C-49CB-AB82-4980E9328D38}" type="presOf" srcId="{AF304B43-7539-462B-A19F-2B56E2C522A0}" destId="{F35777A3-3AFC-4A6C-BA05-EEB2F38B4C15}" srcOrd="1" destOrd="1" presId="urn:microsoft.com/office/officeart/2005/8/layout/vList4#1"/>
    <dgm:cxn modelId="{391F21C3-1ED5-423F-BEB1-D9D240241E2D}" srcId="{23040BDE-83D8-404A-925B-8A072D6196F4}" destId="{1AF1036C-0AC5-4582-8A7A-B42E0DFB3C9C}" srcOrd="1" destOrd="0" parTransId="{9414236A-D855-43AB-915D-CD544368C03D}" sibTransId="{F3146EDA-D328-46E8-A02A-456E72AF7D81}"/>
    <dgm:cxn modelId="{416509BD-0613-4872-AA06-532099B57B24}" type="presOf" srcId="{183C88FA-8EB5-4290-B0F8-B87E1CC40B71}" destId="{0AE873CD-EE08-4624-836D-435531C83EF6}" srcOrd="1" destOrd="2" presId="urn:microsoft.com/office/officeart/2005/8/layout/vList4#1"/>
    <dgm:cxn modelId="{BD295DD6-AD0E-4D3B-8C55-796E7925E10E}" type="presOf" srcId="{23040BDE-83D8-404A-925B-8A072D6196F4}" destId="{98DFAB12-8890-479D-AFE9-CB3D2B98016D}" srcOrd="1" destOrd="0" presId="urn:microsoft.com/office/officeart/2005/8/layout/vList4#1"/>
    <dgm:cxn modelId="{8F566445-6575-4E06-92C4-107528DE1146}" srcId="{E1072CAD-3FDB-4220-B64C-B723B8FE1958}" destId="{0040A1DF-1984-41AE-B435-8F2E603BE02D}" srcOrd="1" destOrd="0" parTransId="{C8A0A6B5-8757-40D0-BCE8-4A2A2528C280}" sibTransId="{C99CE725-3F86-4D5F-AB12-ADCC145A64D2}"/>
    <dgm:cxn modelId="{23134816-BBA6-4C75-AE23-38F993097DD3}" type="presOf" srcId="{1AF1036C-0AC5-4582-8A7A-B42E0DFB3C9C}" destId="{3DCC4468-0A6E-46E0-A395-C79435F60825}" srcOrd="0" destOrd="2" presId="urn:microsoft.com/office/officeart/2005/8/layout/vList4#1"/>
    <dgm:cxn modelId="{BBAB4746-A4ED-4518-AEFB-7FF63EDEE35A}" srcId="{E1072CAD-3FDB-4220-B64C-B723B8FE1958}" destId="{1784EA14-A8C2-4FC1-ADCA-3E2F867437AB}" srcOrd="2" destOrd="0" parTransId="{80D05846-95EC-41E9-875D-213918E113BB}" sibTransId="{842798BC-E7A3-4BDC-883C-36C756505698}"/>
    <dgm:cxn modelId="{E2E71C3C-5760-40EF-9332-EADE8F2C7F97}" type="presOf" srcId="{1784EA14-A8C2-4FC1-ADCA-3E2F867437AB}" destId="{54F8180A-3B70-4124-B38B-C334652FF5CD}" srcOrd="0" destOrd="0" presId="urn:microsoft.com/office/officeart/2005/8/layout/vList4#1"/>
    <dgm:cxn modelId="{53B6ABD9-57E9-45EA-8BBF-A2ED69B5C756}" srcId="{1784EA14-A8C2-4FC1-ADCA-3E2F867437AB}" destId="{6A7FE89C-952E-4879-A151-83DC094DBB51}" srcOrd="1" destOrd="0" parTransId="{F19B69D9-1D7D-49F3-84B1-47123537246D}" sibTransId="{5879C497-0D70-468F-A574-46505E334B47}"/>
    <dgm:cxn modelId="{5D22302C-6F67-496C-B528-3A784BC8E525}" type="presOf" srcId="{AF304B43-7539-462B-A19F-2B56E2C522A0}" destId="{54F8180A-3B70-4124-B38B-C334652FF5CD}" srcOrd="0" destOrd="1" presId="urn:microsoft.com/office/officeart/2005/8/layout/vList4#1"/>
    <dgm:cxn modelId="{751C294B-8A36-4372-B79E-E077A482C451}" srcId="{1784EA14-A8C2-4FC1-ADCA-3E2F867437AB}" destId="{AF304B43-7539-462B-A19F-2B56E2C522A0}" srcOrd="0" destOrd="0" parTransId="{4FFDA362-3F3E-49F1-A3D5-BE25F66F9021}" sibTransId="{54E09AEE-09EB-4BF7-83E6-58CD416F32BE}"/>
    <dgm:cxn modelId="{2925F4E1-886B-4CAD-A7AB-BC693CB532F4}" type="presOf" srcId="{F0286B1C-4C68-47D4-A0F5-7FB6F932E044}" destId="{D306A1FF-3FBB-4F0E-8E86-2D3D427DB98F}" srcOrd="0" destOrd="1" presId="urn:microsoft.com/office/officeart/2005/8/layout/vList4#1"/>
    <dgm:cxn modelId="{951CD5CD-8B82-4934-9822-1FEAF815CE68}" type="presOf" srcId="{EB83FE80-A425-4C1A-9C5B-F6DC701C7F39}" destId="{98DFAB12-8890-479D-AFE9-CB3D2B98016D}" srcOrd="1" destOrd="1" presId="urn:microsoft.com/office/officeart/2005/8/layout/vList4#1"/>
    <dgm:cxn modelId="{7A4A7933-71D0-4DEF-9150-3B5F844C8C9A}" srcId="{0040A1DF-1984-41AE-B435-8F2E603BE02D}" destId="{183C88FA-8EB5-4290-B0F8-B87E1CC40B71}" srcOrd="1" destOrd="0" parTransId="{24CC9419-9D5D-4F71-AC6B-9CBFB1CFA2F3}" sibTransId="{39DF0F32-076B-4EA9-A3FC-B58437360CF0}"/>
    <dgm:cxn modelId="{0ED80417-6A10-4DC8-A018-47E1B014F5A5}" type="presOf" srcId="{6A7FE89C-952E-4879-A151-83DC094DBB51}" destId="{F35777A3-3AFC-4A6C-BA05-EEB2F38B4C15}" srcOrd="1" destOrd="2" presId="urn:microsoft.com/office/officeart/2005/8/layout/vList4#1"/>
    <dgm:cxn modelId="{A788BF0A-AE30-4334-B6CF-189E0D1E0B0F}" type="presOf" srcId="{F0286B1C-4C68-47D4-A0F5-7FB6F932E044}" destId="{0AE873CD-EE08-4624-836D-435531C83EF6}" srcOrd="1" destOrd="1" presId="urn:microsoft.com/office/officeart/2005/8/layout/vList4#1"/>
    <dgm:cxn modelId="{D47589D1-0AFA-4061-9B7B-91A3CEC391CD}" type="presOf" srcId="{183C88FA-8EB5-4290-B0F8-B87E1CC40B71}" destId="{D306A1FF-3FBB-4F0E-8E86-2D3D427DB98F}" srcOrd="0" destOrd="2" presId="urn:microsoft.com/office/officeart/2005/8/layout/vList4#1"/>
    <dgm:cxn modelId="{113C268E-E3FF-4D74-90B8-DDA8AD6C207E}" srcId="{23040BDE-83D8-404A-925B-8A072D6196F4}" destId="{EB83FE80-A425-4C1A-9C5B-F6DC701C7F39}" srcOrd="0" destOrd="0" parTransId="{5B4C371A-3081-44D9-92C2-DE6D49B76CF0}" sibTransId="{3547A460-D1F7-4D55-BAC1-6C4BA5E7A46A}"/>
    <dgm:cxn modelId="{C37F1906-8F70-4F2C-805B-3AB03974EFBF}" type="presParOf" srcId="{19C84B1B-54D9-4C11-A7CA-95446F6D2DB4}" destId="{91EF62AC-56FC-473C-990A-1EB499B5355C}" srcOrd="0" destOrd="0" presId="urn:microsoft.com/office/officeart/2005/8/layout/vList4#1"/>
    <dgm:cxn modelId="{1217730F-697E-4E79-9B7B-5FB70F642370}" type="presParOf" srcId="{91EF62AC-56FC-473C-990A-1EB499B5355C}" destId="{3DCC4468-0A6E-46E0-A395-C79435F60825}" srcOrd="0" destOrd="0" presId="urn:microsoft.com/office/officeart/2005/8/layout/vList4#1"/>
    <dgm:cxn modelId="{E812867E-5E20-47F1-9D2F-AA05FD6C6893}" type="presParOf" srcId="{91EF62AC-56FC-473C-990A-1EB499B5355C}" destId="{92EFA687-FAC5-404B-B34F-58235A2241C3}" srcOrd="1" destOrd="0" presId="urn:microsoft.com/office/officeart/2005/8/layout/vList4#1"/>
    <dgm:cxn modelId="{58A12ADA-70BC-4D1C-B962-E0B55CE4FD70}" type="presParOf" srcId="{91EF62AC-56FC-473C-990A-1EB499B5355C}" destId="{98DFAB12-8890-479D-AFE9-CB3D2B98016D}" srcOrd="2" destOrd="0" presId="urn:microsoft.com/office/officeart/2005/8/layout/vList4#1"/>
    <dgm:cxn modelId="{C8AB2C51-C93E-482A-9D94-C537E99C157C}" type="presParOf" srcId="{19C84B1B-54D9-4C11-A7CA-95446F6D2DB4}" destId="{1EF10557-E8EF-4521-8DC7-F31D945E55E0}" srcOrd="1" destOrd="0" presId="urn:microsoft.com/office/officeart/2005/8/layout/vList4#1"/>
    <dgm:cxn modelId="{8E7D06B9-E3D3-4322-B3BB-819AEE870F69}" type="presParOf" srcId="{19C84B1B-54D9-4C11-A7CA-95446F6D2DB4}" destId="{A991D652-130A-4D47-9355-F6982D44FE7D}" srcOrd="2" destOrd="0" presId="urn:microsoft.com/office/officeart/2005/8/layout/vList4#1"/>
    <dgm:cxn modelId="{FA5EBED5-2B9C-447E-825F-EBD80696A7E0}" type="presParOf" srcId="{A991D652-130A-4D47-9355-F6982D44FE7D}" destId="{D306A1FF-3FBB-4F0E-8E86-2D3D427DB98F}" srcOrd="0" destOrd="0" presId="urn:microsoft.com/office/officeart/2005/8/layout/vList4#1"/>
    <dgm:cxn modelId="{B909405E-8B07-4C28-9AAD-B958CB2562F4}" type="presParOf" srcId="{A991D652-130A-4D47-9355-F6982D44FE7D}" destId="{6E106924-CFA2-4784-AD87-04E986BF379A}" srcOrd="1" destOrd="0" presId="urn:microsoft.com/office/officeart/2005/8/layout/vList4#1"/>
    <dgm:cxn modelId="{C5AEB530-2BC9-4668-9C8D-EE2A9C91213F}" type="presParOf" srcId="{A991D652-130A-4D47-9355-F6982D44FE7D}" destId="{0AE873CD-EE08-4624-836D-435531C83EF6}" srcOrd="2" destOrd="0" presId="urn:microsoft.com/office/officeart/2005/8/layout/vList4#1"/>
    <dgm:cxn modelId="{C34A5E21-6B70-4115-BFCA-3C9FFF092AB5}" type="presParOf" srcId="{19C84B1B-54D9-4C11-A7CA-95446F6D2DB4}" destId="{726F5349-13C9-4E76-A274-DA4BEF5BFC82}" srcOrd="3" destOrd="0" presId="urn:microsoft.com/office/officeart/2005/8/layout/vList4#1"/>
    <dgm:cxn modelId="{2E144690-4413-4CB4-A67B-50FA410D65D9}" type="presParOf" srcId="{19C84B1B-54D9-4C11-A7CA-95446F6D2DB4}" destId="{7004ED59-DF5D-4C1D-9EAB-D181A5AF1AD1}" srcOrd="4" destOrd="0" presId="urn:microsoft.com/office/officeart/2005/8/layout/vList4#1"/>
    <dgm:cxn modelId="{7E91EF13-CAAA-45D6-91A7-9BB4A0BD60D8}" type="presParOf" srcId="{7004ED59-DF5D-4C1D-9EAB-D181A5AF1AD1}" destId="{54F8180A-3B70-4124-B38B-C334652FF5CD}" srcOrd="0" destOrd="0" presId="urn:microsoft.com/office/officeart/2005/8/layout/vList4#1"/>
    <dgm:cxn modelId="{56740A3D-C546-4DCD-B277-2F61F6540CE5}" type="presParOf" srcId="{7004ED59-DF5D-4C1D-9EAB-D181A5AF1AD1}" destId="{8E6F17AE-EB13-4C34-A6EA-118CFBCBEAF3}" srcOrd="1" destOrd="0" presId="urn:microsoft.com/office/officeart/2005/8/layout/vList4#1"/>
    <dgm:cxn modelId="{9ECDF70E-6057-41CD-B71A-74195C55551C}" type="presParOf" srcId="{7004ED59-DF5D-4C1D-9EAB-D181A5AF1AD1}" destId="{F35777A3-3AFC-4A6C-BA05-EEB2F38B4C1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Relationship Id="rId4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6DAF0-9B53-4CF6-AEC3-6F4B1AEBA4C5}" type="datetimeFigureOut">
              <a:rPr lang="pt-BR" smtClean="0"/>
              <a:pPr/>
              <a:t>29/06/2012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87649-FBE2-4C39-A08D-CB31246F6EB0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668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87649-FBE2-4C39-A08D-CB31246F6EB0}" type="slidenum">
              <a:rPr lang="pt-BR" smtClean="0"/>
              <a:pPr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0905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A50C-AABC-4F7C-ABFA-7FBEE8B928E0}" type="datetimeFigureOut">
              <a:rPr lang="pt-BR" smtClean="0"/>
              <a:pPr/>
              <a:t>29/06/2012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1A43-3DC4-4B5F-B779-7A5C99822C47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A50C-AABC-4F7C-ABFA-7FBEE8B928E0}" type="datetimeFigureOut">
              <a:rPr lang="pt-BR" smtClean="0"/>
              <a:pPr/>
              <a:t>29/06/2012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1A43-3DC4-4B5F-B779-7A5C99822C47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A50C-AABC-4F7C-ABFA-7FBEE8B928E0}" type="datetimeFigureOut">
              <a:rPr lang="pt-BR" smtClean="0"/>
              <a:pPr/>
              <a:t>29/06/2012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1A43-3DC4-4B5F-B779-7A5C99822C47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A50C-AABC-4F7C-ABFA-7FBEE8B928E0}" type="datetimeFigureOut">
              <a:rPr lang="pt-BR" smtClean="0"/>
              <a:pPr/>
              <a:t>29/06/2012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1A43-3DC4-4B5F-B779-7A5C99822C47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A50C-AABC-4F7C-ABFA-7FBEE8B928E0}" type="datetimeFigureOut">
              <a:rPr lang="pt-BR" smtClean="0"/>
              <a:pPr/>
              <a:t>29/06/2012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8271A43-3DC4-4B5F-B779-7A5C99822C47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A50C-AABC-4F7C-ABFA-7FBEE8B928E0}" type="datetimeFigureOut">
              <a:rPr lang="pt-BR" smtClean="0"/>
              <a:pPr/>
              <a:t>29/06/2012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1A43-3DC4-4B5F-B779-7A5C99822C47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A50C-AABC-4F7C-ABFA-7FBEE8B928E0}" type="datetimeFigureOut">
              <a:rPr lang="pt-BR" smtClean="0"/>
              <a:pPr/>
              <a:t>29/06/2012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1A43-3DC4-4B5F-B779-7A5C99822C47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A50C-AABC-4F7C-ABFA-7FBEE8B928E0}" type="datetimeFigureOut">
              <a:rPr lang="pt-BR" smtClean="0"/>
              <a:pPr/>
              <a:t>29/06/2012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1A43-3DC4-4B5F-B779-7A5C99822C47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A50C-AABC-4F7C-ABFA-7FBEE8B928E0}" type="datetimeFigureOut">
              <a:rPr lang="pt-BR" smtClean="0"/>
              <a:pPr/>
              <a:t>29/06/2012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1A43-3DC4-4B5F-B779-7A5C99822C47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A50C-AABC-4F7C-ABFA-7FBEE8B928E0}" type="datetimeFigureOut">
              <a:rPr lang="pt-BR" smtClean="0"/>
              <a:pPr/>
              <a:t>29/06/2012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1A43-3DC4-4B5F-B779-7A5C99822C47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t-B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 no ícone para adicionar uma imagem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A50C-AABC-4F7C-ABFA-7FBEE8B928E0}" type="datetimeFigureOut">
              <a:rPr lang="pt-BR" smtClean="0"/>
              <a:pPr/>
              <a:t>29/06/2012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1A43-3DC4-4B5F-B779-7A5C99822C47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8E1A50C-AABC-4F7C-ABFA-7FBEE8B928E0}" type="datetimeFigureOut">
              <a:rPr lang="pt-BR" smtClean="0"/>
              <a:pPr/>
              <a:t>29/06/2012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8271A43-3DC4-4B5F-B779-7A5C99822C47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59.png"/><Relationship Id="rId5" Type="http://schemas.openxmlformats.org/officeDocument/2006/relationships/image" Target="../media/image62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jpe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9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8.png"/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06.png"/><Relationship Id="rId4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jpeg"/><Relationship Id="rId10" Type="http://schemas.openxmlformats.org/officeDocument/2006/relationships/image" Target="../media/image120.png"/><Relationship Id="rId4" Type="http://schemas.openxmlformats.org/officeDocument/2006/relationships/image" Target="../media/image114.jpeg"/><Relationship Id="rId9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es/imgres?imgurl=http://www.jameswest.com/gps/gps3plus.jpg&amp;imgrefurl=http://www.jameswest.com/gps/&amp;h=185&amp;w=200&amp;sz=6&amp;tbnid=EaoXFtlqqnh2rM:&amp;tbnh=91&amp;tbnw=99&amp;hl=es&amp;start=59&amp;prev=/images?q=coordinates&amp;start=40&amp;svnum=10&amp;hl=es&amp;lr=&amp;sa=N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google.es/imgres?imgurl=http://www.fugrospatial.com.au/images/Syd_17_60_LR_cropped.jpg&amp;imgrefurl=http://www.fugrospatial.com.au/photogrammetry_scanning.htm&amp;h=827&amp;w=827&amp;sz=104&amp;tbnid=OWVhY2E4XTFnDM:&amp;tbnh=143&amp;tbnw=143&amp;hl=es&amp;start=50&amp;prev=/images?q=photogrammetry&amp;start=40&amp;svnum=10&amp;hl=es&amp;lr=&amp;sa=N" TargetMode="External"/><Relationship Id="rId11" Type="http://schemas.openxmlformats.org/officeDocument/2006/relationships/image" Target="../media/image18.gif"/><Relationship Id="rId5" Type="http://schemas.openxmlformats.org/officeDocument/2006/relationships/image" Target="../media/image14.jpeg"/><Relationship Id="rId10" Type="http://schemas.openxmlformats.org/officeDocument/2006/relationships/image" Target="../media/image17.jpeg"/><Relationship Id="rId4" Type="http://schemas.openxmlformats.org/officeDocument/2006/relationships/hyperlink" Target="http://images.google.es/imgres?imgurl=http://www.directionsmag.com/images/articles/CA_wildfires_leica/simi_piru_landsat5.gif&amp;imgrefurl=http://www.directionsmag.com/article.php?article_id=489&amp;h=872&amp;w=1166&amp;sz=724&amp;tbnid=_hnqjEVvc0QhvM:&amp;tbnh=112&amp;tbnw=150&amp;hl=es&amp;start=12&amp;prev=/images?q=Remote+sensing&amp;svnum=10&amp;hl=es&amp;lr=&amp;sa=N" TargetMode="External"/><Relationship Id="rId9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hyperlink" Target="INDE_EOTVOS_LORAND.pptx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53.emf"/><Relationship Id="rId3" Type="http://schemas.openxmlformats.org/officeDocument/2006/relationships/image" Target="../media/image54.pn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emf"/><Relationship Id="rId11" Type="http://schemas.openxmlformats.org/officeDocument/2006/relationships/image" Target="../media/image56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2.emf"/><Relationship Id="rId4" Type="http://schemas.openxmlformats.org/officeDocument/2006/relationships/image" Target="../media/image5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5852824"/>
            <a:ext cx="76200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534" y="5840124"/>
            <a:ext cx="66992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6171262"/>
            <a:ext cx="16335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5853762"/>
            <a:ext cx="151130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950" y="548680"/>
            <a:ext cx="2151509" cy="84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412423"/>
            <a:ext cx="864096" cy="103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619672" y="260648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FFFFFF"/>
                </a:solidFill>
                <a:latin typeface="Arial Black" pitchFamily="34" charset="0"/>
              </a:rPr>
              <a:t>Federal </a:t>
            </a:r>
            <a:r>
              <a:rPr lang="pt-BR" sz="2400" b="1" dirty="0" err="1">
                <a:solidFill>
                  <a:srgbClr val="FFFFFF"/>
                </a:solidFill>
                <a:latin typeface="Arial Black" pitchFamily="34" charset="0"/>
              </a:rPr>
              <a:t>University</a:t>
            </a:r>
            <a:r>
              <a:rPr lang="pt-BR" sz="2400" b="1" dirty="0">
                <a:solidFill>
                  <a:srgbClr val="FFFFFF"/>
                </a:solidFill>
                <a:latin typeface="Arial Black" pitchFamily="34" charset="0"/>
              </a:rPr>
              <a:t> </a:t>
            </a:r>
            <a:r>
              <a:rPr lang="pt-BR" sz="2400" b="1" dirty="0" err="1">
                <a:solidFill>
                  <a:srgbClr val="FFFFFF"/>
                </a:solidFill>
                <a:latin typeface="Arial Black" pitchFamily="34" charset="0"/>
              </a:rPr>
              <a:t>of</a:t>
            </a:r>
            <a:r>
              <a:rPr lang="pt-BR" sz="2400" b="1" dirty="0">
                <a:solidFill>
                  <a:srgbClr val="FFFFFF"/>
                </a:solidFill>
                <a:latin typeface="Arial Black" pitchFamily="34" charset="0"/>
              </a:rPr>
              <a:t> Rio de Janeiro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err="1">
                <a:solidFill>
                  <a:srgbClr val="FFFFFF"/>
                </a:solidFill>
                <a:latin typeface="Arial Black" pitchFamily="34" charset="0"/>
              </a:rPr>
              <a:t>University</a:t>
            </a:r>
            <a:r>
              <a:rPr lang="pt-BR" sz="2400" b="1" dirty="0">
                <a:solidFill>
                  <a:srgbClr val="FFFFFF"/>
                </a:solidFill>
                <a:latin typeface="Arial Black" pitchFamily="34" charset="0"/>
              </a:rPr>
              <a:t> </a:t>
            </a:r>
            <a:r>
              <a:rPr lang="pt-BR" sz="2400" b="1" dirty="0" err="1">
                <a:solidFill>
                  <a:srgbClr val="FFFFFF"/>
                </a:solidFill>
                <a:latin typeface="Arial Black" pitchFamily="34" charset="0"/>
              </a:rPr>
              <a:t>of</a:t>
            </a:r>
            <a:r>
              <a:rPr lang="pt-BR" sz="2400" b="1" dirty="0">
                <a:solidFill>
                  <a:srgbClr val="FFFFFF"/>
                </a:solidFill>
                <a:latin typeface="Arial Black" pitchFamily="34" charset="0"/>
              </a:rPr>
              <a:t> Brasil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err="1">
                <a:solidFill>
                  <a:srgbClr val="FFFFFF"/>
                </a:solidFill>
                <a:latin typeface="Arial Black" pitchFamily="34" charset="0"/>
              </a:rPr>
              <a:t>Geography</a:t>
            </a:r>
            <a:r>
              <a:rPr lang="pt-BR" sz="2400" b="1" dirty="0">
                <a:solidFill>
                  <a:srgbClr val="FFFFFF"/>
                </a:solidFill>
                <a:latin typeface="Arial Black" pitchFamily="34" charset="0"/>
              </a:rPr>
              <a:t> </a:t>
            </a:r>
            <a:r>
              <a:rPr lang="pt-BR" sz="2400" b="1" dirty="0" err="1">
                <a:solidFill>
                  <a:srgbClr val="FFFFFF"/>
                </a:solidFill>
                <a:latin typeface="Arial Black" pitchFamily="34" charset="0"/>
              </a:rPr>
              <a:t>Department</a:t>
            </a:r>
            <a:endParaRPr lang="pt-BR" sz="2400" b="1" dirty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843808" y="1826981"/>
            <a:ext cx="406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 Black" pitchFamily="34" charset="0"/>
              </a:rPr>
              <a:t>EÖTVÖS LORÁND UNIVERSITY</a:t>
            </a:r>
            <a:endParaRPr lang="pt-BR" b="1" dirty="0">
              <a:latin typeface="Arial Black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27584" y="2492896"/>
            <a:ext cx="76915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err="1" smtClean="0">
                <a:solidFill>
                  <a:srgbClr val="FFFF00"/>
                </a:solidFill>
                <a:latin typeface="Arial Black" pitchFamily="34" charset="0"/>
              </a:rPr>
              <a:t>Brazilian</a:t>
            </a:r>
            <a:r>
              <a:rPr lang="pt-BR" sz="28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pt-BR" sz="2800" b="1" dirty="0" err="1" smtClean="0">
                <a:solidFill>
                  <a:srgbClr val="FFFF00"/>
                </a:solidFill>
                <a:latin typeface="Arial Black" pitchFamily="34" charset="0"/>
              </a:rPr>
              <a:t>National</a:t>
            </a:r>
            <a:r>
              <a:rPr lang="pt-BR" sz="28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pt-BR" sz="2800" b="1" dirty="0" err="1" smtClean="0">
                <a:solidFill>
                  <a:srgbClr val="FFFF00"/>
                </a:solidFill>
                <a:latin typeface="Arial Black" pitchFamily="34" charset="0"/>
              </a:rPr>
              <a:t>Spatial</a:t>
            </a:r>
            <a:r>
              <a:rPr lang="pt-BR" sz="2800" b="1" dirty="0" smtClean="0">
                <a:solidFill>
                  <a:srgbClr val="FFFF00"/>
                </a:solidFill>
                <a:latin typeface="Arial Black" pitchFamily="34" charset="0"/>
              </a:rPr>
              <a:t> Data </a:t>
            </a:r>
            <a:r>
              <a:rPr lang="pt-BR" sz="2800" b="1" dirty="0" err="1" smtClean="0">
                <a:solidFill>
                  <a:srgbClr val="FFFF00"/>
                </a:solidFill>
                <a:latin typeface="Arial Black" pitchFamily="34" charset="0"/>
              </a:rPr>
              <a:t>Infrastructure</a:t>
            </a:r>
            <a:endParaRPr lang="pt-BR" sz="28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pt-BR" sz="2800" b="1" dirty="0" smtClean="0">
                <a:solidFill>
                  <a:srgbClr val="FFFF00"/>
                </a:solidFill>
                <a:latin typeface="Arial Black" pitchFamily="34" charset="0"/>
              </a:rPr>
              <a:t>Application </a:t>
            </a:r>
            <a:r>
              <a:rPr lang="pt-BR" sz="2800" b="1" dirty="0" err="1" smtClean="0">
                <a:solidFill>
                  <a:srgbClr val="FFFF00"/>
                </a:solidFill>
                <a:latin typeface="Arial Black" pitchFamily="34" charset="0"/>
              </a:rPr>
              <a:t>on</a:t>
            </a:r>
            <a:r>
              <a:rPr lang="pt-BR" sz="2800" b="1" dirty="0" smtClean="0">
                <a:solidFill>
                  <a:srgbClr val="FFFF00"/>
                </a:solidFill>
                <a:latin typeface="Arial Black" pitchFamily="34" charset="0"/>
              </a:rPr>
              <a:t> Rio de Janeiro </a:t>
            </a:r>
            <a:r>
              <a:rPr lang="pt-BR" sz="2800" b="1" dirty="0" err="1" smtClean="0">
                <a:solidFill>
                  <a:srgbClr val="FFFF00"/>
                </a:solidFill>
                <a:latin typeface="Arial Black" pitchFamily="34" charset="0"/>
              </a:rPr>
              <a:t>State</a:t>
            </a:r>
            <a:r>
              <a:rPr lang="pt-BR" sz="28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pt-BR" sz="2800" b="1" dirty="0" smtClean="0">
                <a:solidFill>
                  <a:srgbClr val="FFFF00"/>
                </a:solidFill>
                <a:latin typeface="Arial Black" pitchFamily="34" charset="0"/>
              </a:rPr>
              <a:t>1:25000 </a:t>
            </a:r>
            <a:r>
              <a:rPr lang="pt-BR" sz="2800" b="1" dirty="0" err="1" smtClean="0">
                <a:solidFill>
                  <a:srgbClr val="FFFF00"/>
                </a:solidFill>
                <a:latin typeface="Arial Black" pitchFamily="34" charset="0"/>
              </a:rPr>
              <a:t>Mapping</a:t>
            </a:r>
            <a:endParaRPr lang="pt-BR" sz="28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endParaRPr lang="pt-BR" sz="2800" b="1" dirty="0">
              <a:latin typeface="Arial Black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555776" y="4581128"/>
            <a:ext cx="43524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 smtClean="0">
                <a:latin typeface="Arial" pitchFamily="34" charset="0"/>
                <a:cs typeface="Arial" pitchFamily="34" charset="0"/>
              </a:rPr>
              <a:t>Prof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latin typeface="Arial" pitchFamily="34" charset="0"/>
                <a:cs typeface="Arial" pitchFamily="34" charset="0"/>
              </a:rPr>
              <a:t>Dr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Paulo Márcio Leal de Menezes</a:t>
            </a:r>
          </a:p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               pmenezes@acd.ufrj.br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50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950" y="846072"/>
            <a:ext cx="8893175" cy="481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41325" indent="-269875" algn="just" eaLnBrk="0" hangingPunct="0">
              <a:lnSpc>
                <a:spcPct val="14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pt-BR" sz="1800" b="1" dirty="0">
              <a:solidFill>
                <a:schemeClr val="tx1"/>
              </a:solidFill>
              <a:latin typeface="Arial" pitchFamily="34" charset="0"/>
            </a:endParaRPr>
          </a:p>
          <a:p>
            <a:pPr marL="441325" indent="-269875" algn="just" eaLnBrk="0" hangingPunct="0"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The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production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of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geospatial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data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required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high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and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long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term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investments</a:t>
            </a:r>
            <a:endParaRPr lang="pt-BR" sz="2000" b="1" dirty="0">
              <a:solidFill>
                <a:schemeClr val="tx1"/>
              </a:solidFill>
              <a:latin typeface="Arial" pitchFamily="34" charset="0"/>
            </a:endParaRPr>
          </a:p>
          <a:p>
            <a:pPr marL="441325" indent="-269875" algn="just" eaLnBrk="0" hangingPunct="0"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The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efforts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and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investments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are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doubled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due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to a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lack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of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knowledge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of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current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data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or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those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that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are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being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produced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or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acquired</a:t>
            </a:r>
            <a:endParaRPr lang="pt-BR" sz="2000" b="1" dirty="0">
              <a:solidFill>
                <a:schemeClr val="tx1"/>
              </a:solidFill>
              <a:latin typeface="Arial" pitchFamily="34" charset="0"/>
            </a:endParaRPr>
          </a:p>
          <a:p>
            <a:pPr marL="441325" indent="-269875" algn="just" eaLnBrk="0" hangingPunct="0"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The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current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or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available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data are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mostly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incomplete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or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outdated</a:t>
            </a:r>
            <a:endParaRPr lang="pt-BR" sz="2000" b="1" dirty="0">
              <a:solidFill>
                <a:schemeClr val="tx1"/>
              </a:solidFill>
              <a:latin typeface="Arial" pitchFamily="34" charset="0"/>
            </a:endParaRPr>
          </a:p>
          <a:p>
            <a:pPr marL="441325" indent="-269875" algn="just" eaLnBrk="0" hangingPunct="0"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There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is a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lack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of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data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sharing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agreement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among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information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producers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,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which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interferes to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the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access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of</a:t>
            </a:r>
            <a:r>
              <a:rPr lang="pt-BR" sz="2000" b="1" dirty="0" smtClean="0">
                <a:latin typeface="Arial" pitchFamily="34" charset="0"/>
              </a:rPr>
              <a:t> </a:t>
            </a:r>
            <a:r>
              <a:rPr lang="pt-BR" sz="2000" b="1" dirty="0" err="1" smtClean="0">
                <a:latin typeface="Arial" pitchFamily="34" charset="0"/>
              </a:rPr>
              <a:t>existing</a:t>
            </a:r>
            <a:r>
              <a:rPr lang="pt-BR" sz="2000" b="1" dirty="0" smtClean="0">
                <a:latin typeface="Arial" pitchFamily="34" charset="0"/>
              </a:rPr>
              <a:t> </a:t>
            </a:r>
            <a:r>
              <a:rPr lang="pt-BR" sz="2000" b="1" dirty="0" err="1" smtClean="0">
                <a:latin typeface="Arial" pitchFamily="34" charset="0"/>
              </a:rPr>
              <a:t>information</a:t>
            </a:r>
            <a:r>
              <a:rPr lang="pt-BR" sz="2000" b="1" dirty="0" smtClean="0">
                <a:latin typeface="Arial" pitchFamily="34" charset="0"/>
              </a:rPr>
              <a:t> </a:t>
            </a:r>
            <a:endParaRPr lang="pt-BR" sz="2000" b="1" dirty="0">
              <a:solidFill>
                <a:schemeClr val="tx1"/>
              </a:solidFill>
              <a:latin typeface="Arial" pitchFamily="34" charset="0"/>
            </a:endParaRPr>
          </a:p>
          <a:p>
            <a:pPr marL="441325" indent="-269875" algn="just" eaLnBrk="0" hangingPunct="0"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There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is no standard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usage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,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thus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difficulting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the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interchange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and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use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of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  <a:latin typeface="Arial" pitchFamily="34" charset="0"/>
              </a:rPr>
              <a:t>current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</a:rPr>
              <a:t> data </a:t>
            </a:r>
            <a:endParaRPr lang="pt-BR" sz="2000" b="1" dirty="0">
              <a:solidFill>
                <a:schemeClr val="tx1"/>
              </a:solidFill>
              <a:latin typeface="Arial" pitchFamily="34" charset="0"/>
            </a:endParaRPr>
          </a:p>
          <a:p>
            <a:pPr marL="441325" indent="-269875" algn="just" eaLnBrk="0" hangingPunct="0">
              <a:spcBef>
                <a:spcPct val="20000"/>
              </a:spcBef>
              <a:defRPr/>
            </a:pPr>
            <a:r>
              <a:rPr lang="pt-BR" sz="2000" b="1" dirty="0">
                <a:solidFill>
                  <a:schemeClr val="tx1"/>
                </a:solidFill>
                <a:latin typeface="Arial" pitchFamily="34" charset="0"/>
              </a:rPr>
              <a:t>...</a:t>
            </a:r>
            <a:endParaRPr lang="pt-BR" sz="1800" b="1" dirty="0">
              <a:solidFill>
                <a:schemeClr val="tx1"/>
              </a:solidFill>
              <a:latin typeface="Arial" pitchFamily="34" charset="0"/>
            </a:endParaRPr>
          </a:p>
          <a:p>
            <a:pPr marL="171450" algn="just" eaLnBrk="0" hangingPunct="0">
              <a:lnSpc>
                <a:spcPct val="14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endParaRPr lang="pt-BR" sz="20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Text Box 1039"/>
          <p:cNvSpPr txBox="1">
            <a:spLocks noChangeArrowheads="1"/>
          </p:cNvSpPr>
          <p:nvPr/>
        </p:nvSpPr>
        <p:spPr bwMode="auto">
          <a:xfrm>
            <a:off x="1042988" y="44450"/>
            <a:ext cx="74168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400" b="1" dirty="0" err="1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Historical</a:t>
            </a:r>
            <a:r>
              <a:rPr lang="pt-BR" sz="24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err="1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Difficulties</a:t>
            </a:r>
            <a:r>
              <a:rPr lang="pt-BR" sz="24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pt-BR" sz="2400" b="1" dirty="0" err="1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BR" sz="24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Use </a:t>
            </a:r>
            <a:r>
              <a:rPr lang="pt-BR" sz="2400" b="1" dirty="0" err="1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pt-BR" sz="24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err="1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Geospatial</a:t>
            </a:r>
            <a:r>
              <a:rPr lang="pt-BR" sz="24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err="1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Information</a:t>
            </a:r>
            <a:endParaRPr lang="pt-BR" sz="2400" b="1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6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863669" y="37451"/>
            <a:ext cx="7696200" cy="55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>
              <a:lnSpc>
                <a:spcPct val="14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Motivations and benefits of a SDI</a:t>
            </a:r>
            <a:endParaRPr lang="pt-BR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06"/>
          <p:cNvSpPr>
            <a:spLocks noChangeArrowheads="1"/>
          </p:cNvSpPr>
          <p:nvPr/>
        </p:nvSpPr>
        <p:spPr bwMode="auto">
          <a:xfrm>
            <a:off x="87617" y="2230333"/>
            <a:ext cx="4321175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growing importance of G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US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inside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of the information society.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governments </a:t>
            </a:r>
            <a:r>
              <a:rPr lang="en-US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need to coordinate the acquisition and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data offer.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planning need for the social, environmental and economical development taking into account the spatial dimension of the information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government's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modernization </a:t>
            </a:r>
            <a:r>
              <a:rPr lang="en-US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 all  administration and development  levels (acquisition, production, analysis and dissemination of data and information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en-US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07"/>
          <p:cNvSpPr>
            <a:spLocks noChangeArrowheads="1"/>
          </p:cNvSpPr>
          <p:nvPr/>
        </p:nvSpPr>
        <p:spPr bwMode="auto">
          <a:xfrm>
            <a:off x="4512366" y="2229112"/>
            <a:ext cx="4572000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 share G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I, </a:t>
            </a:r>
            <a:r>
              <a:rPr lang="en-US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initially in the public administration, and later for the whole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society.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 increase the electronic administration in the public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sector.</a:t>
            </a:r>
            <a:endParaRPr lang="en-US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 harmonize the GI made available, as well as to register their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characteristics.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 subsidize the decision making in a more efficient and effective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manner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 incorporate G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US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produced by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private initiative.</a:t>
            </a:r>
            <a:endParaRPr lang="pt-BR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 guarantee to all citizens the right to access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public </a:t>
            </a:r>
            <a:r>
              <a:rPr lang="en-US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 for decisions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making</a:t>
            </a:r>
            <a:endParaRPr lang="pt-BR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388" y="5400301"/>
            <a:ext cx="8785225" cy="1486177"/>
          </a:xfrm>
          <a:prstGeom prst="rect">
            <a:avLst/>
          </a:prstGeom>
          <a:solidFill>
            <a:srgbClr val="6699FF">
              <a:alpha val="20000"/>
            </a:srgbClr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273050" indent="-273050" algn="just" eaLnBrk="0" hangingPunct="0">
              <a:lnSpc>
                <a:spcPct val="115000"/>
              </a:lnSpc>
              <a:buFont typeface="Wingdings" pitchFamily="2" charset="2"/>
              <a:buNone/>
            </a:pPr>
            <a:r>
              <a:rPr lang="pt-BR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Justification</a:t>
            </a:r>
            <a:r>
              <a:rPr lang="pt-BR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pt-BR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 algn="just" eaLnBrk="0" hangingPunct="0">
              <a:lnSpc>
                <a:spcPct val="115000"/>
              </a:lnSpc>
              <a:buFont typeface="Arial" charset="0"/>
              <a:buChar char="•"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The access to the existent geographical data should happen in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an easy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, comfortable and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effective manner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marL="273050" indent="-273050" algn="just" eaLnBrk="0" hangingPunct="0">
              <a:lnSpc>
                <a:spcPct val="115000"/>
              </a:lnSpc>
              <a:buFont typeface="Arial" charset="0"/>
              <a:buChar char="•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The GI must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be reused once it has been used for the project that justified its acquisition </a:t>
            </a:r>
            <a:endParaRPr lang="pt-BR" sz="1400" b="1" i="1" noProof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9388" y="578637"/>
            <a:ext cx="8785225" cy="1050160"/>
          </a:xfrm>
          <a:prstGeom prst="rect">
            <a:avLst/>
          </a:prstGeom>
          <a:solidFill>
            <a:srgbClr val="FFFFCC"/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just" eaLnBrk="0" hangingPunct="0">
              <a:lnSpc>
                <a:spcPct val="115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Since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 beginning of the decade of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 90’s,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 construction of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Space Data Infrastructures </a:t>
            </a:r>
            <a:r>
              <a:rPr lang="pt-BR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 SDI, are </a:t>
            </a:r>
            <a:r>
              <a:rPr lang="pt-BR" sz="1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considered</a:t>
            </a:r>
            <a:r>
              <a:rPr lang="pt-BR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good</a:t>
            </a:r>
            <a:r>
              <a:rPr lang="pt-BR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actions</a:t>
            </a:r>
            <a:r>
              <a:rPr lang="pt-BR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 much for the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Government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as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well  as for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society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 several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countries</a:t>
            </a:r>
            <a:endParaRPr lang="pt-BR" sz="2000" b="1" i="1" noProof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305929" y="1740147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Objetives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1514671" y="1727348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Motivations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63669" y="37451"/>
            <a:ext cx="7696200" cy="55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>
              <a:lnSpc>
                <a:spcPct val="14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Motivations and benefits of a SDI</a:t>
            </a:r>
            <a:endParaRPr lang="pt-BR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86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863669" y="28486"/>
            <a:ext cx="7696200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>
              <a:lnSpc>
                <a:spcPct val="140000"/>
              </a:lnSpc>
              <a:spcBef>
                <a:spcPct val="20000"/>
              </a:spcBef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Main Problems in Brazil</a:t>
            </a:r>
            <a:endParaRPr lang="pt-BR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21340" y="1398494"/>
            <a:ext cx="82654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Increasing of GI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Availability of GI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Knowledge of existing GI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No Standardization of GI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Loss of Control of GI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No Communication and integration on GI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Loss of Data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Loss of Money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Multiplicity of Data Acquisition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No Metadata Available</a:t>
            </a:r>
          </a:p>
          <a:p>
            <a:pPr>
              <a:buFontTx/>
              <a:buChar char="-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Isolation on Local, Regional and Worldwide Sense</a:t>
            </a:r>
          </a:p>
          <a:p>
            <a:pPr>
              <a:buFontTx/>
              <a:buChar char="-"/>
            </a:pP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1749425" y="4097338"/>
            <a:ext cx="7699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CGDI/Canada, ANZLIC/</a:t>
            </a:r>
            <a:r>
              <a:rPr lang="pt-BR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Australia</a:t>
            </a:r>
            <a:r>
              <a:rPr lang="pt-BR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pt-BR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New </a:t>
            </a:r>
            <a:r>
              <a:rPr lang="pt-BR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Zeeland</a:t>
            </a:r>
            <a:endParaRPr lang="pt-BR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 Box 21"/>
          <p:cNvSpPr txBox="1">
            <a:spLocks noChangeArrowheads="1"/>
          </p:cNvSpPr>
          <p:nvPr/>
        </p:nvSpPr>
        <p:spPr bwMode="auto">
          <a:xfrm>
            <a:off x="1574800" y="2133600"/>
            <a:ext cx="6948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IEDG/Equador, </a:t>
            </a:r>
            <a:r>
              <a:rPr lang="pt-BR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NSDI/USA </a:t>
            </a:r>
            <a:r>
              <a:rPr lang="pt-BR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pt-BR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revised</a:t>
            </a:r>
            <a:endParaRPr lang="pt-BR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382588" y="5638800"/>
            <a:ext cx="935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1995</a:t>
            </a: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382588" y="5105400"/>
            <a:ext cx="935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1996</a:t>
            </a: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382588" y="4572000"/>
            <a:ext cx="935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2000</a:t>
            </a: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382588" y="4038600"/>
            <a:ext cx="935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2001</a:t>
            </a: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369888" y="3505200"/>
            <a:ext cx="935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2002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382588" y="2971800"/>
            <a:ext cx="935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2003</a:t>
            </a:r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382588" y="2514600"/>
            <a:ext cx="935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2004</a:t>
            </a:r>
          </a:p>
        </p:txBody>
      </p:sp>
      <p:sp>
        <p:nvSpPr>
          <p:cNvPr id="44" name="Line 9"/>
          <p:cNvSpPr>
            <a:spLocks noChangeShapeType="1"/>
          </p:cNvSpPr>
          <p:nvPr/>
        </p:nvSpPr>
        <p:spPr bwMode="auto">
          <a:xfrm>
            <a:off x="1323975" y="5953125"/>
            <a:ext cx="36036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1743075" y="5675313"/>
            <a:ext cx="352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SNIG/Portugal</a:t>
            </a:r>
          </a:p>
        </p:txBody>
      </p:sp>
      <p:sp>
        <p:nvSpPr>
          <p:cNvPr id="46" name="Line 11"/>
          <p:cNvSpPr>
            <a:spLocks noChangeShapeType="1"/>
          </p:cNvSpPr>
          <p:nvPr/>
        </p:nvSpPr>
        <p:spPr bwMode="auto">
          <a:xfrm>
            <a:off x="1323975" y="5408613"/>
            <a:ext cx="36036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 Box 12"/>
          <p:cNvSpPr txBox="1">
            <a:spLocks noChangeArrowheads="1"/>
          </p:cNvSpPr>
          <p:nvPr/>
        </p:nvSpPr>
        <p:spPr bwMode="auto">
          <a:xfrm>
            <a:off x="1760538" y="5151438"/>
            <a:ext cx="3671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NSDI/USA</a:t>
            </a:r>
            <a:endParaRPr lang="pt-BR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 Box 13"/>
          <p:cNvSpPr txBox="1">
            <a:spLocks noChangeArrowheads="1"/>
          </p:cNvSpPr>
          <p:nvPr/>
        </p:nvSpPr>
        <p:spPr bwMode="auto">
          <a:xfrm>
            <a:off x="1757363" y="4630738"/>
            <a:ext cx="3438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ICDE/</a:t>
            </a:r>
            <a:r>
              <a:rPr lang="pt-BR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Colombia</a:t>
            </a:r>
            <a:endParaRPr lang="pt-BR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Line 14"/>
          <p:cNvSpPr>
            <a:spLocks noChangeShapeType="1"/>
          </p:cNvSpPr>
          <p:nvPr/>
        </p:nvSpPr>
        <p:spPr bwMode="auto">
          <a:xfrm>
            <a:off x="1323975" y="4875213"/>
            <a:ext cx="36036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Line 16"/>
          <p:cNvSpPr>
            <a:spLocks noChangeShapeType="1"/>
          </p:cNvSpPr>
          <p:nvPr/>
        </p:nvSpPr>
        <p:spPr bwMode="auto">
          <a:xfrm>
            <a:off x="1323975" y="4341813"/>
            <a:ext cx="36036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 Box 17"/>
          <p:cNvSpPr txBox="1">
            <a:spLocks noChangeArrowheads="1"/>
          </p:cNvSpPr>
          <p:nvPr/>
        </p:nvSpPr>
        <p:spPr bwMode="auto">
          <a:xfrm>
            <a:off x="1754188" y="3617913"/>
            <a:ext cx="4681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IDEE/</a:t>
            </a:r>
            <a:r>
              <a:rPr lang="pt-BR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Spain</a:t>
            </a:r>
            <a:endParaRPr lang="pt-BR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Line 18"/>
          <p:cNvSpPr>
            <a:spLocks noChangeShapeType="1"/>
          </p:cNvSpPr>
          <p:nvPr/>
        </p:nvSpPr>
        <p:spPr bwMode="auto">
          <a:xfrm>
            <a:off x="1323975" y="3884613"/>
            <a:ext cx="36036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 Box 19"/>
          <p:cNvSpPr txBox="1">
            <a:spLocks noChangeArrowheads="1"/>
          </p:cNvSpPr>
          <p:nvPr/>
        </p:nvSpPr>
        <p:spPr bwMode="auto">
          <a:xfrm>
            <a:off x="1725613" y="3044825"/>
            <a:ext cx="551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INSPIRE/</a:t>
            </a:r>
            <a:r>
              <a:rPr lang="pt-BR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Europe</a:t>
            </a:r>
            <a:r>
              <a:rPr lang="pt-BR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IDERC/Cuba</a:t>
            </a:r>
          </a:p>
        </p:txBody>
      </p:sp>
      <p:sp>
        <p:nvSpPr>
          <p:cNvPr id="54" name="Line 20"/>
          <p:cNvSpPr>
            <a:spLocks noChangeShapeType="1"/>
          </p:cNvSpPr>
          <p:nvPr/>
        </p:nvSpPr>
        <p:spPr bwMode="auto">
          <a:xfrm>
            <a:off x="1295400" y="3276600"/>
            <a:ext cx="36036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Line 22"/>
          <p:cNvSpPr>
            <a:spLocks noChangeShapeType="1"/>
          </p:cNvSpPr>
          <p:nvPr/>
        </p:nvSpPr>
        <p:spPr bwMode="auto">
          <a:xfrm>
            <a:off x="1295400" y="2819400"/>
            <a:ext cx="36036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Line 24"/>
          <p:cNvSpPr>
            <a:spLocks noChangeShapeType="1"/>
          </p:cNvSpPr>
          <p:nvPr/>
        </p:nvSpPr>
        <p:spPr bwMode="auto">
          <a:xfrm flipH="1" flipV="1">
            <a:off x="1447800" y="1447800"/>
            <a:ext cx="19050" cy="4495800"/>
          </a:xfrm>
          <a:prstGeom prst="line">
            <a:avLst/>
          </a:prstGeom>
          <a:noFill/>
          <a:ln w="38100">
            <a:solidFill>
              <a:srgbClr val="0000A4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 Box 25"/>
          <p:cNvSpPr txBox="1">
            <a:spLocks noChangeArrowheads="1"/>
          </p:cNvSpPr>
          <p:nvPr/>
        </p:nvSpPr>
        <p:spPr bwMode="auto">
          <a:xfrm>
            <a:off x="1744663" y="2590800"/>
            <a:ext cx="5722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IDEMEX/</a:t>
            </a:r>
            <a:r>
              <a:rPr lang="pt-BR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Mexico</a:t>
            </a:r>
            <a:r>
              <a:rPr lang="pt-BR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SNIT/Chile</a:t>
            </a:r>
          </a:p>
        </p:txBody>
      </p:sp>
      <p:sp>
        <p:nvSpPr>
          <p:cNvPr id="58" name="Text Box 26"/>
          <p:cNvSpPr txBox="1">
            <a:spLocks noChangeArrowheads="1"/>
          </p:cNvSpPr>
          <p:nvPr/>
        </p:nvSpPr>
        <p:spPr bwMode="auto">
          <a:xfrm>
            <a:off x="393700" y="2057400"/>
            <a:ext cx="935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2006</a:t>
            </a:r>
          </a:p>
        </p:txBody>
      </p:sp>
      <p:sp>
        <p:nvSpPr>
          <p:cNvPr id="59" name="Line 27"/>
          <p:cNvSpPr>
            <a:spLocks noChangeShapeType="1"/>
          </p:cNvSpPr>
          <p:nvPr/>
        </p:nvSpPr>
        <p:spPr bwMode="auto">
          <a:xfrm>
            <a:off x="1295400" y="2362200"/>
            <a:ext cx="36036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 Box 28"/>
          <p:cNvSpPr txBox="1">
            <a:spLocks noChangeArrowheads="1"/>
          </p:cNvSpPr>
          <p:nvPr/>
        </p:nvSpPr>
        <p:spPr bwMode="auto">
          <a:xfrm>
            <a:off x="1701800" y="1628775"/>
            <a:ext cx="3527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dirty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INDE/</a:t>
            </a:r>
            <a:r>
              <a:rPr lang="pt-BR" sz="2400" b="1" dirty="0" err="1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Brazil</a:t>
            </a:r>
            <a:endParaRPr lang="pt-BR" sz="2400" b="1" dirty="0">
              <a:solidFill>
                <a:srgbClr val="00582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Line 29"/>
          <p:cNvSpPr>
            <a:spLocks noChangeShapeType="1"/>
          </p:cNvSpPr>
          <p:nvPr/>
        </p:nvSpPr>
        <p:spPr bwMode="auto">
          <a:xfrm>
            <a:off x="1295400" y="1862138"/>
            <a:ext cx="36036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b="1">
              <a:solidFill>
                <a:srgbClr val="00582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 Box 30"/>
          <p:cNvSpPr txBox="1">
            <a:spLocks noChangeArrowheads="1"/>
          </p:cNvSpPr>
          <p:nvPr/>
        </p:nvSpPr>
        <p:spPr bwMode="auto">
          <a:xfrm>
            <a:off x="0" y="1643063"/>
            <a:ext cx="1328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pt-BR" sz="2400" b="1" dirty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2008 </a:t>
            </a:r>
          </a:p>
        </p:txBody>
      </p:sp>
      <p:pic>
        <p:nvPicPr>
          <p:cNvPr id="63" name="Picture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4508500"/>
            <a:ext cx="16002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3278" y="1164431"/>
            <a:ext cx="17049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2325" y="979487"/>
            <a:ext cx="16002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6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299304"/>
              </p:ext>
            </p:extLst>
          </p:nvPr>
        </p:nvGraphicFramePr>
        <p:xfrm>
          <a:off x="7380288" y="2349500"/>
          <a:ext cx="10509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Imagem de bitmap" r:id="rId6" imgW="1095528" imgH="1190476" progId="PBrush">
                  <p:embed/>
                </p:oleObj>
              </mc:Choice>
              <mc:Fallback>
                <p:oleObj name="Imagem de bitmap" r:id="rId6" imgW="1095528" imgH="1190476" progId="PBrush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2349500"/>
                        <a:ext cx="105092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" name="Picture 4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4876800"/>
            <a:ext cx="25241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4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5694363"/>
            <a:ext cx="2076450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084136"/>
              </p:ext>
            </p:extLst>
          </p:nvPr>
        </p:nvGraphicFramePr>
        <p:xfrm>
          <a:off x="3962400" y="5867400"/>
          <a:ext cx="24765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Imagem de bitmap" r:id="rId10" imgW="2476190" imgH="733333" progId="PBrush">
                  <p:embed/>
                </p:oleObj>
              </mc:Choice>
              <mc:Fallback>
                <p:oleObj name="Imagem de bitmap" r:id="rId10" imgW="2476190" imgH="733333" progId="PBrush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5867400"/>
                        <a:ext cx="24765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 Box 39"/>
          <p:cNvSpPr txBox="1">
            <a:spLocks noChangeArrowheads="1"/>
          </p:cNvSpPr>
          <p:nvPr/>
        </p:nvSpPr>
        <p:spPr bwMode="auto">
          <a:xfrm>
            <a:off x="2980285" y="0"/>
            <a:ext cx="2781532" cy="79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eaLnBrk="0" hangingPunct="0">
              <a:lnSpc>
                <a:spcPct val="230000"/>
              </a:lnSpc>
              <a:spcBef>
                <a:spcPct val="20000"/>
              </a:spcBef>
            </a:pPr>
            <a:r>
              <a:rPr lang="pt-BR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SDI´s</a:t>
            </a:r>
            <a:r>
              <a:rPr lang="pt-BR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Chronology</a:t>
            </a:r>
            <a:endParaRPr lang="pt-BR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63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2384597"/>
            <a:ext cx="9144000" cy="207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20000"/>
              </a:spcBef>
              <a:defRPr/>
            </a:pPr>
            <a:r>
              <a:rPr lang="pt-BR" sz="2800" kern="0" dirty="0" err="1" smtClean="0">
                <a:solidFill>
                  <a:srgbClr val="FFFF00"/>
                </a:solidFill>
              </a:rPr>
              <a:t>Spatial</a:t>
            </a:r>
            <a:r>
              <a:rPr lang="pt-BR" sz="2800" kern="0" dirty="0" smtClean="0">
                <a:solidFill>
                  <a:srgbClr val="FFFF00"/>
                </a:solidFill>
              </a:rPr>
              <a:t> Data </a:t>
            </a:r>
            <a:r>
              <a:rPr lang="pt-BR" sz="2800" kern="0" dirty="0" err="1" smtClean="0">
                <a:solidFill>
                  <a:srgbClr val="FFFF00"/>
                </a:solidFill>
              </a:rPr>
              <a:t>Infrastructure</a:t>
            </a:r>
            <a:endParaRPr lang="pt-BR" sz="2800" dirty="0" smtClean="0"/>
          </a:p>
          <a:p>
            <a:pPr lvl="0" algn="ctr">
              <a:lnSpc>
                <a:spcPct val="140000"/>
              </a:lnSpc>
              <a:spcBef>
                <a:spcPct val="20000"/>
              </a:spcBef>
              <a:defRPr/>
            </a:pPr>
            <a:endParaRPr kumimoji="0" lang="pt-BR" sz="2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  <a:p>
            <a:pPr marL="342900" marR="0" lvl="0" indent="-342900" algn="ctr" defTabSz="914400" eaLnBrk="0" fontAlgn="auto" latinLnBrk="0" hangingPunct="0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SDI</a:t>
            </a:r>
          </a:p>
        </p:txBody>
      </p:sp>
    </p:spTree>
    <p:extLst>
      <p:ext uri="{BB962C8B-B14F-4D97-AF65-F5344CB8AC3E}">
        <p14:creationId xmlns:p14="http://schemas.microsoft.com/office/powerpoint/2010/main" val="3404528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3778250" y="1627188"/>
            <a:ext cx="31702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GLOBAL SDI </a:t>
            </a:r>
            <a:r>
              <a:rPr lang="pt-BR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(GSDI / GGIM)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4354513" y="2635250"/>
            <a:ext cx="36020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REGIONAL SDI (CP-IDEA </a:t>
            </a:r>
            <a:r>
              <a:rPr lang="pt-BR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pt-BR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GeoSur</a:t>
            </a:r>
            <a:r>
              <a:rPr lang="pt-BR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003800" y="3787775"/>
            <a:ext cx="2881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NATIONAL </a:t>
            </a:r>
            <a:r>
              <a:rPr lang="pt-BR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INDE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651500" y="4868863"/>
            <a:ext cx="36353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STATE </a:t>
            </a:r>
            <a:r>
              <a:rPr lang="pt-BR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 MUNICIPAL / </a:t>
            </a:r>
          </a:p>
          <a:p>
            <a:pPr>
              <a:spcBef>
                <a:spcPct val="50000"/>
              </a:spcBef>
            </a:pPr>
            <a:r>
              <a:rPr lang="pt-BR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Corporative</a:t>
            </a:r>
            <a:r>
              <a:rPr lang="pt-BR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pt-BR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Temathic</a:t>
            </a:r>
            <a:endParaRPr lang="pt-BR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yr1"/>
          <p:cNvSpPr>
            <a:spLocks noEditPoints="1" noChangeArrowheads="1"/>
          </p:cNvSpPr>
          <p:nvPr/>
        </p:nvSpPr>
        <p:spPr bwMode="auto">
          <a:xfrm>
            <a:off x="2770188" y="1484313"/>
            <a:ext cx="1150937" cy="9445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5400 w 21600"/>
              <a:gd name="T10" fmla="*/ 11802 h 21600"/>
              <a:gd name="T11" fmla="*/ 16200 w 21600"/>
              <a:gd name="T12" fmla="*/ 20598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33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" name="Pyr2"/>
          <p:cNvSpPr>
            <a:spLocks noEditPoints="1" noChangeArrowheads="1"/>
          </p:cNvSpPr>
          <p:nvPr/>
        </p:nvSpPr>
        <p:spPr bwMode="auto">
          <a:xfrm>
            <a:off x="2122488" y="2419350"/>
            <a:ext cx="2466975" cy="1104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789 w 21600"/>
              <a:gd name="T13" fmla="*/ 508 h 21600"/>
              <a:gd name="T14" fmla="*/ 15811 w 21600"/>
              <a:gd name="T15" fmla="*/ 2109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87" y="0"/>
                </a:moveTo>
                <a:lnTo>
                  <a:pt x="15812" y="0"/>
                </a:lnTo>
                <a:lnTo>
                  <a:pt x="21600" y="21600"/>
                </a:lnTo>
                <a:lnTo>
                  <a:pt x="0" y="21600"/>
                </a:lnTo>
                <a:lnTo>
                  <a:pt x="5787" y="0"/>
                </a:lnTo>
                <a:close/>
              </a:path>
            </a:pathLst>
          </a:custGeom>
          <a:solidFill>
            <a:srgbClr val="00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" name="Pyr3"/>
          <p:cNvSpPr>
            <a:spLocks noEditPoints="1" noChangeArrowheads="1"/>
          </p:cNvSpPr>
          <p:nvPr/>
        </p:nvSpPr>
        <p:spPr bwMode="auto">
          <a:xfrm>
            <a:off x="1474788" y="3500438"/>
            <a:ext cx="3744912" cy="11525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290 w 21600"/>
              <a:gd name="T13" fmla="*/ 508 h 21600"/>
              <a:gd name="T14" fmla="*/ 16310 w 21600"/>
              <a:gd name="T15" fmla="*/ 2109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768" y="0"/>
                </a:moveTo>
                <a:lnTo>
                  <a:pt x="17831" y="0"/>
                </a:lnTo>
                <a:lnTo>
                  <a:pt x="21600" y="21600"/>
                </a:lnTo>
                <a:lnTo>
                  <a:pt x="0" y="21600"/>
                </a:lnTo>
                <a:lnTo>
                  <a:pt x="3768" y="0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" name="Pyr4"/>
          <p:cNvSpPr>
            <a:spLocks noEditPoints="1" noChangeArrowheads="1"/>
          </p:cNvSpPr>
          <p:nvPr/>
        </p:nvSpPr>
        <p:spPr bwMode="auto">
          <a:xfrm>
            <a:off x="827088" y="4652963"/>
            <a:ext cx="5040312" cy="1136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284 w 21600"/>
              <a:gd name="T13" fmla="*/ 508 h 21600"/>
              <a:gd name="T14" fmla="*/ 17312 w 21600"/>
              <a:gd name="T15" fmla="*/ 2109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793" y="0"/>
                </a:moveTo>
                <a:lnTo>
                  <a:pt x="18806" y="0"/>
                </a:lnTo>
                <a:lnTo>
                  <a:pt x="21600" y="21600"/>
                </a:lnTo>
                <a:lnTo>
                  <a:pt x="0" y="21600"/>
                </a:lnTo>
                <a:lnTo>
                  <a:pt x="2793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cxnSp>
        <p:nvCxnSpPr>
          <p:cNvPr id="10" name="Conector de seta reta 13"/>
          <p:cNvCxnSpPr>
            <a:cxnSpLocks noChangeShapeType="1"/>
          </p:cNvCxnSpPr>
          <p:nvPr/>
        </p:nvCxnSpPr>
        <p:spPr bwMode="auto">
          <a:xfrm rot="5400000">
            <a:off x="1331119" y="3715544"/>
            <a:ext cx="4032250" cy="1588"/>
          </a:xfrm>
          <a:prstGeom prst="straightConnector1">
            <a:avLst/>
          </a:prstGeom>
          <a:noFill/>
          <a:ln w="50800" algn="ctr">
            <a:solidFill>
              <a:srgbClr val="FF9966"/>
            </a:solidFill>
            <a:round/>
            <a:headEnd type="arrow" w="med" len="med"/>
            <a:tailEnd type="arrow" w="med" len="med"/>
          </a:ln>
        </p:spPr>
      </p:cxn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68313" y="1158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pt-BR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SDI´s</a:t>
            </a:r>
            <a:r>
              <a:rPr lang="pt-BR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INTEGRATION</a:t>
            </a:r>
            <a:r>
              <a:rPr lang="pt-BR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pt-BR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24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28600" y="1066800"/>
          <a:ext cx="9144000" cy="557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Imagem de bitmap" r:id="rId3" imgW="7516274" imgH="5695238" progId="PBrush">
                  <p:embed/>
                </p:oleObj>
              </mc:Choice>
              <mc:Fallback>
                <p:oleObj name="Imagem de bitmap" r:id="rId3" imgW="7516274" imgH="5695238" progId="PBrus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066800"/>
                        <a:ext cx="9144000" cy="557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hlink">
                                <a:alpha val="30196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9999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 descr="mudar_o_mundo_bloghugomartin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50" y="915988"/>
            <a:ext cx="20891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:\IMAGENS\reuniao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076700"/>
            <a:ext cx="28194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00113" y="2992438"/>
            <a:ext cx="1511300" cy="47250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210000"/>
              </a:lnSpc>
              <a:spcBef>
                <a:spcPct val="50000"/>
              </a:spcBef>
            </a:pPr>
            <a:r>
              <a:rPr lang="pt-BR" dirty="0" smtClean="0"/>
              <a:t>PEOPLE</a:t>
            </a:r>
            <a:endParaRPr lang="pt-BR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443663" y="2997200"/>
            <a:ext cx="1539875" cy="5153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sz="1300" dirty="0" smtClean="0"/>
              <a:t>GEOSPATIAL DATA</a:t>
            </a:r>
            <a:endParaRPr lang="pt-BR" sz="1300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635375" y="2420938"/>
            <a:ext cx="1657350" cy="3734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sz="1800" dirty="0" smtClean="0"/>
              <a:t>Technology</a:t>
            </a:r>
            <a:endParaRPr lang="pt-BR" sz="1800" dirty="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635375" y="3068638"/>
            <a:ext cx="1657350" cy="3734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sz="1800" dirty="0" err="1" smtClean="0"/>
              <a:t>Politics</a:t>
            </a:r>
            <a:endParaRPr lang="pt-BR" sz="1800" dirty="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635375" y="3716338"/>
            <a:ext cx="1657350" cy="3734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sz="1800" dirty="0" smtClean="0"/>
              <a:t>Standards</a:t>
            </a:r>
            <a:endParaRPr lang="pt-BR" sz="1800" dirty="0"/>
          </a:p>
        </p:txBody>
      </p:sp>
      <p:pic>
        <p:nvPicPr>
          <p:cNvPr id="11" name="Picture 13" descr="banco-de-dados-we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3933825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262063" y="77788"/>
            <a:ext cx="6981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400" dirty="0" smtClean="0">
                <a:solidFill>
                  <a:srgbClr val="FFFF00"/>
                </a:solidFill>
              </a:rPr>
              <a:t>The </a:t>
            </a:r>
            <a:r>
              <a:rPr lang="pt-BR" sz="2400" dirty="0" err="1" smtClean="0">
                <a:solidFill>
                  <a:srgbClr val="FFFF00"/>
                </a:solidFill>
              </a:rPr>
              <a:t>Support</a:t>
            </a:r>
            <a:r>
              <a:rPr lang="pt-BR" sz="2400" dirty="0" smtClean="0">
                <a:solidFill>
                  <a:srgbClr val="FFFF00"/>
                </a:solidFill>
              </a:rPr>
              <a:t> </a:t>
            </a:r>
            <a:r>
              <a:rPr lang="pt-BR" sz="2400" dirty="0" err="1" smtClean="0">
                <a:solidFill>
                  <a:srgbClr val="FFFF00"/>
                </a:solidFill>
              </a:rPr>
              <a:t>of</a:t>
            </a:r>
            <a:r>
              <a:rPr lang="pt-BR" sz="2400" dirty="0" smtClean="0">
                <a:solidFill>
                  <a:srgbClr val="FFFF00"/>
                </a:solidFill>
              </a:rPr>
              <a:t> SDI</a:t>
            </a:r>
            <a:endParaRPr lang="pt-B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46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52513" y="17463"/>
            <a:ext cx="769620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marR="0" lvl="0" indent="-342900" algn="ctr" defTabSz="914400" eaLnBrk="0" fontAlgn="auto" latinLnBrk="0" hangingPunct="0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USER VISION OF SDI</a:t>
            </a:r>
          </a:p>
        </p:txBody>
      </p:sp>
      <p:grpSp>
        <p:nvGrpSpPr>
          <p:cNvPr id="4" name="Group 118"/>
          <p:cNvGrpSpPr>
            <a:grpSpLocks/>
          </p:cNvGrpSpPr>
          <p:nvPr/>
        </p:nvGrpSpPr>
        <p:grpSpPr bwMode="auto">
          <a:xfrm>
            <a:off x="250826" y="2205038"/>
            <a:ext cx="3200400" cy="762000"/>
            <a:chOff x="96" y="2112"/>
            <a:chExt cx="2016" cy="480"/>
          </a:xfrm>
        </p:grpSpPr>
        <p:sp>
          <p:nvSpPr>
            <p:cNvPr id="5" name="Rectangle 80"/>
            <p:cNvSpPr>
              <a:spLocks noChangeArrowheads="1"/>
            </p:cNvSpPr>
            <p:nvPr/>
          </p:nvSpPr>
          <p:spPr bwMode="auto">
            <a:xfrm>
              <a:off x="96" y="2112"/>
              <a:ext cx="2016" cy="48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6" name="Text Box 81"/>
            <p:cNvSpPr txBox="1">
              <a:spLocks noChangeArrowheads="1"/>
            </p:cNvSpPr>
            <p:nvPr/>
          </p:nvSpPr>
          <p:spPr bwMode="auto">
            <a:xfrm>
              <a:off x="532" y="2133"/>
              <a:ext cx="1148" cy="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SDI´s</a:t>
              </a:r>
              <a:r>
                <a:rPr kumimoji="0" lang="es-ES_tradnl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</a:t>
              </a:r>
              <a:r>
                <a:rPr kumimoji="0" lang="es-ES_tradnl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Services</a:t>
              </a:r>
              <a:endParaRPr kumimoji="0" lang="es-ES_tradn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[</a:t>
              </a:r>
              <a:r>
                <a:rPr kumimoji="0" lang="es-ES_tradnl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user</a:t>
              </a:r>
              <a:r>
                <a:rPr kumimoji="0" lang="es-ES_trad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</a:t>
              </a:r>
              <a:r>
                <a:rPr kumimoji="0" lang="es-ES_tradnl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point</a:t>
              </a:r>
              <a:r>
                <a:rPr kumimoji="0" lang="es-ES_trad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of </a:t>
              </a:r>
              <a:r>
                <a:rPr kumimoji="0" lang="es-ES_tradnl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view</a:t>
              </a:r>
              <a:r>
                <a:rPr kumimoji="0" lang="es-ES_trad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]</a:t>
              </a:r>
            </a:p>
          </p:txBody>
        </p:sp>
      </p:grpSp>
      <p:grpSp>
        <p:nvGrpSpPr>
          <p:cNvPr id="7" name="Group 114"/>
          <p:cNvGrpSpPr>
            <a:grpSpLocks/>
          </p:cNvGrpSpPr>
          <p:nvPr/>
        </p:nvGrpSpPr>
        <p:grpSpPr bwMode="auto">
          <a:xfrm>
            <a:off x="3680520" y="1196754"/>
            <a:ext cx="2895600" cy="990601"/>
            <a:chOff x="2256" y="912"/>
            <a:chExt cx="1824" cy="624"/>
          </a:xfrm>
          <a:solidFill>
            <a:srgbClr val="AAE2CA">
              <a:lumMod val="50000"/>
              <a:alpha val="32000"/>
            </a:srgbClr>
          </a:solidFill>
        </p:grpSpPr>
        <p:sp>
          <p:nvSpPr>
            <p:cNvPr id="8" name="Rectangle 86"/>
            <p:cNvSpPr>
              <a:spLocks noChangeArrowheads="1"/>
            </p:cNvSpPr>
            <p:nvPr/>
          </p:nvSpPr>
          <p:spPr bwMode="auto">
            <a:xfrm>
              <a:off x="2256" y="912"/>
              <a:ext cx="1824" cy="624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90"/>
            <p:cNvSpPr>
              <a:spLocks noChangeArrowheads="1"/>
            </p:cNvSpPr>
            <p:nvPr/>
          </p:nvSpPr>
          <p:spPr bwMode="auto">
            <a:xfrm>
              <a:off x="2631" y="1056"/>
              <a:ext cx="1010" cy="3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TO FIND</a:t>
              </a: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DATA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Catalog</a:t>
              </a:r>
              <a:r>
                <a:rPr kumimoji="0" lang="en-US" sz="1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Server</a:t>
              </a:r>
              <a:endParaRPr kumimoji="0" lang="es-ES_trad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115"/>
          <p:cNvGrpSpPr>
            <a:grpSpLocks/>
          </p:cNvGrpSpPr>
          <p:nvPr/>
        </p:nvGrpSpPr>
        <p:grpSpPr bwMode="auto">
          <a:xfrm>
            <a:off x="3679825" y="2416175"/>
            <a:ext cx="2895600" cy="1141413"/>
            <a:chOff x="2256" y="1680"/>
            <a:chExt cx="1824" cy="719"/>
          </a:xfrm>
        </p:grpSpPr>
        <p:sp>
          <p:nvSpPr>
            <p:cNvPr id="11" name="Rectangle 87"/>
            <p:cNvSpPr>
              <a:spLocks noChangeArrowheads="1"/>
            </p:cNvSpPr>
            <p:nvPr/>
          </p:nvSpPr>
          <p:spPr bwMode="auto">
            <a:xfrm>
              <a:off x="2256" y="1680"/>
              <a:ext cx="1824" cy="624"/>
            </a:xfrm>
            <a:prstGeom prst="rect">
              <a:avLst/>
            </a:prstGeom>
            <a:solidFill>
              <a:srgbClr val="FFC000">
                <a:alpha val="43137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2" name="Rectangle 91"/>
            <p:cNvSpPr>
              <a:spLocks noChangeArrowheads="1"/>
            </p:cNvSpPr>
            <p:nvPr/>
          </p:nvSpPr>
          <p:spPr bwMode="auto">
            <a:xfrm>
              <a:off x="2543" y="1788"/>
              <a:ext cx="1246" cy="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TO OBTAIN DATA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Map Server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endParaRPr>
            </a:p>
          </p:txBody>
        </p:sp>
      </p:grpSp>
      <p:grpSp>
        <p:nvGrpSpPr>
          <p:cNvPr id="13" name="Group 116"/>
          <p:cNvGrpSpPr>
            <a:grpSpLocks/>
          </p:cNvGrpSpPr>
          <p:nvPr/>
        </p:nvGrpSpPr>
        <p:grpSpPr bwMode="auto">
          <a:xfrm>
            <a:off x="3679825" y="3635374"/>
            <a:ext cx="2908300" cy="1463479"/>
            <a:chOff x="2256" y="2448"/>
            <a:chExt cx="1824" cy="727"/>
          </a:xfrm>
        </p:grpSpPr>
        <p:sp>
          <p:nvSpPr>
            <p:cNvPr id="14" name="Rectangle 88"/>
            <p:cNvSpPr>
              <a:spLocks noChangeArrowheads="1"/>
            </p:cNvSpPr>
            <p:nvPr/>
          </p:nvSpPr>
          <p:spPr bwMode="auto">
            <a:xfrm>
              <a:off x="2256" y="2448"/>
              <a:ext cx="1824" cy="720"/>
            </a:xfrm>
            <a:prstGeom prst="rect">
              <a:avLst/>
            </a:prstGeom>
            <a:solidFill>
              <a:srgbClr val="0F3E03">
                <a:alpha val="5098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5" name="Rectangle 92"/>
            <p:cNvSpPr>
              <a:spLocks noChangeArrowheads="1"/>
            </p:cNvSpPr>
            <p:nvPr/>
          </p:nvSpPr>
          <p:spPr bwMode="auto">
            <a:xfrm>
              <a:off x="2610" y="2487"/>
              <a:ext cx="1078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To Process Data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Format Conversion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Coordinate Changes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Georeferency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Data Integration…</a:t>
              </a:r>
              <a:endParaRPr kumimoji="0" lang="es-ES_tradn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oup 117"/>
          <p:cNvGrpSpPr>
            <a:grpSpLocks/>
          </p:cNvGrpSpPr>
          <p:nvPr/>
        </p:nvGrpSpPr>
        <p:grpSpPr bwMode="auto">
          <a:xfrm>
            <a:off x="3679825" y="5391150"/>
            <a:ext cx="2895600" cy="990600"/>
            <a:chOff x="2256" y="3312"/>
            <a:chExt cx="1824" cy="624"/>
          </a:xfrm>
        </p:grpSpPr>
        <p:sp>
          <p:nvSpPr>
            <p:cNvPr id="17" name="Rectangle 89"/>
            <p:cNvSpPr>
              <a:spLocks noChangeArrowheads="1"/>
            </p:cNvSpPr>
            <p:nvPr/>
          </p:nvSpPr>
          <p:spPr bwMode="auto">
            <a:xfrm>
              <a:off x="2256" y="3312"/>
              <a:ext cx="1824" cy="624"/>
            </a:xfrm>
            <a:prstGeom prst="rect">
              <a:avLst/>
            </a:prstGeom>
            <a:solidFill>
              <a:srgbClr val="000D68">
                <a:alpha val="47842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8" name="Rectangle 93"/>
            <p:cNvSpPr>
              <a:spLocks noChangeArrowheads="1"/>
            </p:cNvSpPr>
            <p:nvPr/>
          </p:nvSpPr>
          <p:spPr bwMode="auto">
            <a:xfrm>
              <a:off x="2541" y="3370"/>
              <a:ext cx="1301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To Buy/To Sell Data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Request Management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Security and Certification</a:t>
              </a:r>
              <a:endParaRPr kumimoji="0" lang="es-ES_tradn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94"/>
          <p:cNvGrpSpPr>
            <a:grpSpLocks/>
          </p:cNvGrpSpPr>
          <p:nvPr/>
        </p:nvGrpSpPr>
        <p:grpSpPr bwMode="auto">
          <a:xfrm>
            <a:off x="6804025" y="2949575"/>
            <a:ext cx="1905000" cy="1905000"/>
            <a:chOff x="4320" y="2304"/>
            <a:chExt cx="1200" cy="1200"/>
          </a:xfrm>
        </p:grpSpPr>
        <p:sp>
          <p:nvSpPr>
            <p:cNvPr id="20" name="Freeform 95"/>
            <p:cNvSpPr>
              <a:spLocks/>
            </p:cNvSpPr>
            <p:nvPr/>
          </p:nvSpPr>
          <p:spPr bwMode="auto">
            <a:xfrm>
              <a:off x="4320" y="3275"/>
              <a:ext cx="1200" cy="171"/>
            </a:xfrm>
            <a:custGeom>
              <a:avLst/>
              <a:gdLst>
                <a:gd name="T0" fmla="*/ 2147483647 w 162"/>
                <a:gd name="T1" fmla="*/ 0 h 21"/>
                <a:gd name="T2" fmla="*/ 2147483647 w 162"/>
                <a:gd name="T3" fmla="*/ 2147483647 h 21"/>
                <a:gd name="T4" fmla="*/ 0 w 162"/>
                <a:gd name="T5" fmla="*/ 2147483647 h 21"/>
                <a:gd name="T6" fmla="*/ 2147483647 w 162"/>
                <a:gd name="T7" fmla="*/ 2147483647 h 21"/>
                <a:gd name="T8" fmla="*/ 2147483647 w 162"/>
                <a:gd name="T9" fmla="*/ 2147483647 h 21"/>
                <a:gd name="T10" fmla="*/ 2147483647 w 162"/>
                <a:gd name="T11" fmla="*/ 2147483647 h 21"/>
                <a:gd name="T12" fmla="*/ 2147483647 w 162"/>
                <a:gd name="T13" fmla="*/ 0 h 21"/>
                <a:gd name="T14" fmla="*/ 2147483647 w 162"/>
                <a:gd name="T15" fmla="*/ 0 h 21"/>
                <a:gd name="T16" fmla="*/ 2147483647 w 162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2"/>
                <a:gd name="T28" fmla="*/ 0 h 21"/>
                <a:gd name="T29" fmla="*/ 162 w 162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2" h="21">
                  <a:moveTo>
                    <a:pt x="7" y="0"/>
                  </a:moveTo>
                  <a:lnTo>
                    <a:pt x="7" y="3"/>
                  </a:lnTo>
                  <a:lnTo>
                    <a:pt x="0" y="21"/>
                  </a:lnTo>
                  <a:lnTo>
                    <a:pt x="4" y="21"/>
                  </a:lnTo>
                  <a:lnTo>
                    <a:pt x="162" y="21"/>
                  </a:lnTo>
                  <a:lnTo>
                    <a:pt x="162" y="17"/>
                  </a:lnTo>
                  <a:lnTo>
                    <a:pt x="155" y="0"/>
                  </a:lnTo>
                  <a:lnTo>
                    <a:pt x="153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0C0C0"/>
            </a:solidFill>
            <a:ln w="4763">
              <a:solidFill>
                <a:srgbClr val="8F8F8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96"/>
            <p:cNvSpPr>
              <a:spLocks/>
            </p:cNvSpPr>
            <p:nvPr/>
          </p:nvSpPr>
          <p:spPr bwMode="auto">
            <a:xfrm>
              <a:off x="5106" y="3275"/>
              <a:ext cx="128" cy="141"/>
            </a:xfrm>
            <a:custGeom>
              <a:avLst/>
              <a:gdLst>
                <a:gd name="T0" fmla="*/ 2147483647 w 18"/>
                <a:gd name="T1" fmla="*/ 0 h 17"/>
                <a:gd name="T2" fmla="*/ 2147483647 w 18"/>
                <a:gd name="T3" fmla="*/ 2147483647 h 17"/>
                <a:gd name="T4" fmla="*/ 2147483647 w 18"/>
                <a:gd name="T5" fmla="*/ 2147483647 h 17"/>
                <a:gd name="T6" fmla="*/ 2147483647 w 18"/>
                <a:gd name="T7" fmla="*/ 2147483647 h 17"/>
                <a:gd name="T8" fmla="*/ 2147483647 w 18"/>
                <a:gd name="T9" fmla="*/ 2147483647 h 17"/>
                <a:gd name="T10" fmla="*/ 2147483647 w 18"/>
                <a:gd name="T11" fmla="*/ 2147483647 h 17"/>
                <a:gd name="T12" fmla="*/ 0 w 18"/>
                <a:gd name="T13" fmla="*/ 2147483647 h 17"/>
                <a:gd name="T14" fmla="*/ 0 w 18"/>
                <a:gd name="T15" fmla="*/ 2147483647 h 17"/>
                <a:gd name="T16" fmla="*/ 2147483647 w 18"/>
                <a:gd name="T17" fmla="*/ 2147483647 h 17"/>
                <a:gd name="T18" fmla="*/ 2147483647 w 18"/>
                <a:gd name="T19" fmla="*/ 2147483647 h 17"/>
                <a:gd name="T20" fmla="*/ 0 w 18"/>
                <a:gd name="T21" fmla="*/ 2147483647 h 17"/>
                <a:gd name="T22" fmla="*/ 0 w 18"/>
                <a:gd name="T23" fmla="*/ 0 h 17"/>
                <a:gd name="T24" fmla="*/ 2147483647 w 18"/>
                <a:gd name="T25" fmla="*/ 0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7"/>
                <a:gd name="T41" fmla="*/ 18 w 18"/>
                <a:gd name="T42" fmla="*/ 17 h 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7">
                  <a:moveTo>
                    <a:pt x="18" y="0"/>
                  </a:moveTo>
                  <a:lnTo>
                    <a:pt x="18" y="10"/>
                  </a:lnTo>
                  <a:lnTo>
                    <a:pt x="14" y="10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Rectangle 97"/>
            <p:cNvSpPr>
              <a:spLocks noChangeArrowheads="1"/>
            </p:cNvSpPr>
            <p:nvPr/>
          </p:nvSpPr>
          <p:spPr bwMode="auto">
            <a:xfrm>
              <a:off x="5273" y="3275"/>
              <a:ext cx="156" cy="58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23" name="Freeform 98"/>
            <p:cNvSpPr>
              <a:spLocks/>
            </p:cNvSpPr>
            <p:nvPr/>
          </p:nvSpPr>
          <p:spPr bwMode="auto">
            <a:xfrm>
              <a:off x="5273" y="3302"/>
              <a:ext cx="195" cy="89"/>
            </a:xfrm>
            <a:custGeom>
              <a:avLst/>
              <a:gdLst>
                <a:gd name="T0" fmla="*/ 0 w 26"/>
                <a:gd name="T1" fmla="*/ 0 h 11"/>
                <a:gd name="T2" fmla="*/ 2147483647 w 26"/>
                <a:gd name="T3" fmla="*/ 0 h 11"/>
                <a:gd name="T4" fmla="*/ 2147483647 w 26"/>
                <a:gd name="T5" fmla="*/ 2147483647 h 11"/>
                <a:gd name="T6" fmla="*/ 2147483647 w 26"/>
                <a:gd name="T7" fmla="*/ 2147483647 h 11"/>
                <a:gd name="T8" fmla="*/ 0 w 26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1"/>
                <a:gd name="T17" fmla="*/ 26 w 26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1">
                  <a:moveTo>
                    <a:pt x="0" y="0"/>
                  </a:moveTo>
                  <a:lnTo>
                    <a:pt x="24" y="0"/>
                  </a:lnTo>
                  <a:lnTo>
                    <a:pt x="26" y="11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99"/>
            <p:cNvSpPr>
              <a:spLocks/>
            </p:cNvSpPr>
            <p:nvPr/>
          </p:nvSpPr>
          <p:spPr bwMode="auto">
            <a:xfrm>
              <a:off x="4411" y="3275"/>
              <a:ext cx="643" cy="141"/>
            </a:xfrm>
            <a:custGeom>
              <a:avLst/>
              <a:gdLst>
                <a:gd name="T0" fmla="*/ 0 w 87"/>
                <a:gd name="T1" fmla="*/ 0 h 17"/>
                <a:gd name="T2" fmla="*/ 0 w 87"/>
                <a:gd name="T3" fmla="*/ 2147483647 h 17"/>
                <a:gd name="T4" fmla="*/ 2147483647 w 87"/>
                <a:gd name="T5" fmla="*/ 2147483647 h 17"/>
                <a:gd name="T6" fmla="*/ 2147483647 w 87"/>
                <a:gd name="T7" fmla="*/ 2147483647 h 17"/>
                <a:gd name="T8" fmla="*/ 0 w 87"/>
                <a:gd name="T9" fmla="*/ 2147483647 h 17"/>
                <a:gd name="T10" fmla="*/ 0 w 87"/>
                <a:gd name="T11" fmla="*/ 2147483647 h 17"/>
                <a:gd name="T12" fmla="*/ 2147483647 w 87"/>
                <a:gd name="T13" fmla="*/ 2147483647 h 17"/>
                <a:gd name="T14" fmla="*/ 2147483647 w 87"/>
                <a:gd name="T15" fmla="*/ 2147483647 h 17"/>
                <a:gd name="T16" fmla="*/ 2147483647 w 87"/>
                <a:gd name="T17" fmla="*/ 2147483647 h 17"/>
                <a:gd name="T18" fmla="*/ 2147483647 w 87"/>
                <a:gd name="T19" fmla="*/ 2147483647 h 17"/>
                <a:gd name="T20" fmla="*/ 2147483647 w 87"/>
                <a:gd name="T21" fmla="*/ 2147483647 h 17"/>
                <a:gd name="T22" fmla="*/ 2147483647 w 87"/>
                <a:gd name="T23" fmla="*/ 2147483647 h 17"/>
                <a:gd name="T24" fmla="*/ 2147483647 w 87"/>
                <a:gd name="T25" fmla="*/ 2147483647 h 17"/>
                <a:gd name="T26" fmla="*/ 2147483647 w 87"/>
                <a:gd name="T27" fmla="*/ 2147483647 h 17"/>
                <a:gd name="T28" fmla="*/ 2147483647 w 87"/>
                <a:gd name="T29" fmla="*/ 2147483647 h 17"/>
                <a:gd name="T30" fmla="*/ 2147483647 w 87"/>
                <a:gd name="T31" fmla="*/ 2147483647 h 17"/>
                <a:gd name="T32" fmla="*/ 2147483647 w 87"/>
                <a:gd name="T33" fmla="*/ 0 h 17"/>
                <a:gd name="T34" fmla="*/ 0 w 87"/>
                <a:gd name="T35" fmla="*/ 0 h 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7"/>
                <a:gd name="T55" fmla="*/ 0 h 17"/>
                <a:gd name="T56" fmla="*/ 87 w 87"/>
                <a:gd name="T57" fmla="*/ 17 h 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7" h="17">
                  <a:moveTo>
                    <a:pt x="0" y="0"/>
                  </a:moveTo>
                  <a:lnTo>
                    <a:pt x="0" y="3"/>
                  </a:lnTo>
                  <a:lnTo>
                    <a:pt x="4" y="3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72" y="17"/>
                  </a:lnTo>
                  <a:lnTo>
                    <a:pt x="72" y="14"/>
                  </a:lnTo>
                  <a:lnTo>
                    <a:pt x="84" y="14"/>
                  </a:lnTo>
                  <a:lnTo>
                    <a:pt x="87" y="14"/>
                  </a:lnTo>
                  <a:lnTo>
                    <a:pt x="87" y="7"/>
                  </a:lnTo>
                  <a:lnTo>
                    <a:pt x="84" y="7"/>
                  </a:lnTo>
                  <a:lnTo>
                    <a:pt x="84" y="3"/>
                  </a:lnTo>
                  <a:lnTo>
                    <a:pt x="87" y="3"/>
                  </a:lnTo>
                  <a:lnTo>
                    <a:pt x="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 w="4763">
              <a:solidFill>
                <a:srgbClr val="72727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100"/>
            <p:cNvSpPr>
              <a:spLocks/>
            </p:cNvSpPr>
            <p:nvPr/>
          </p:nvSpPr>
          <p:spPr bwMode="auto">
            <a:xfrm>
              <a:off x="4320" y="3446"/>
              <a:ext cx="1200" cy="58"/>
            </a:xfrm>
            <a:custGeom>
              <a:avLst/>
              <a:gdLst>
                <a:gd name="T0" fmla="*/ 0 w 162"/>
                <a:gd name="T1" fmla="*/ 0 h 7"/>
                <a:gd name="T2" fmla="*/ 0 w 162"/>
                <a:gd name="T3" fmla="*/ 0 h 7"/>
                <a:gd name="T4" fmla="*/ 0 w 162"/>
                <a:gd name="T5" fmla="*/ 2147483647 h 7"/>
                <a:gd name="T6" fmla="*/ 2147483647 w 162"/>
                <a:gd name="T7" fmla="*/ 2147483647 h 7"/>
                <a:gd name="T8" fmla="*/ 2147483647 w 162"/>
                <a:gd name="T9" fmla="*/ 2147483647 h 7"/>
                <a:gd name="T10" fmla="*/ 2147483647 w 162"/>
                <a:gd name="T11" fmla="*/ 2147483647 h 7"/>
                <a:gd name="T12" fmla="*/ 2147483647 w 162"/>
                <a:gd name="T13" fmla="*/ 0 h 7"/>
                <a:gd name="T14" fmla="*/ 0 w 162"/>
                <a:gd name="T15" fmla="*/ 0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2"/>
                <a:gd name="T25" fmla="*/ 0 h 7"/>
                <a:gd name="T26" fmla="*/ 162 w 162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2" h="7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4" y="7"/>
                  </a:lnTo>
                  <a:lnTo>
                    <a:pt x="160" y="7"/>
                  </a:lnTo>
                  <a:lnTo>
                    <a:pt x="162" y="3"/>
                  </a:lnTo>
                  <a:lnTo>
                    <a:pt x="1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101"/>
            <p:cNvSpPr>
              <a:spLocks/>
            </p:cNvSpPr>
            <p:nvPr/>
          </p:nvSpPr>
          <p:spPr bwMode="auto">
            <a:xfrm>
              <a:off x="4645" y="3062"/>
              <a:ext cx="564" cy="173"/>
            </a:xfrm>
            <a:custGeom>
              <a:avLst/>
              <a:gdLst>
                <a:gd name="T0" fmla="*/ 2147483647 w 76"/>
                <a:gd name="T1" fmla="*/ 0 h 21"/>
                <a:gd name="T2" fmla="*/ 2147483647 w 76"/>
                <a:gd name="T3" fmla="*/ 0 h 21"/>
                <a:gd name="T4" fmla="*/ 0 w 76"/>
                <a:gd name="T5" fmla="*/ 2147483647 h 21"/>
                <a:gd name="T6" fmla="*/ 2147483647 w 76"/>
                <a:gd name="T7" fmla="*/ 2147483647 h 21"/>
                <a:gd name="T8" fmla="*/ 2147483647 w 7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21"/>
                <a:gd name="T17" fmla="*/ 76 w 7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21">
                  <a:moveTo>
                    <a:pt x="66" y="0"/>
                  </a:moveTo>
                  <a:lnTo>
                    <a:pt x="5" y="0"/>
                  </a:lnTo>
                  <a:lnTo>
                    <a:pt x="0" y="21"/>
                  </a:lnTo>
                  <a:lnTo>
                    <a:pt x="76" y="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C0C0C0"/>
            </a:solidFill>
            <a:ln w="4763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102"/>
            <p:cNvSpPr>
              <a:spLocks/>
            </p:cNvSpPr>
            <p:nvPr/>
          </p:nvSpPr>
          <p:spPr bwMode="auto">
            <a:xfrm>
              <a:off x="4756" y="3006"/>
              <a:ext cx="323" cy="140"/>
            </a:xfrm>
            <a:custGeom>
              <a:avLst/>
              <a:gdLst>
                <a:gd name="T0" fmla="*/ 2147483647 w 44"/>
                <a:gd name="T1" fmla="*/ 2147483647 h 17"/>
                <a:gd name="T2" fmla="*/ 2147483647 w 44"/>
                <a:gd name="T3" fmla="*/ 2147483647 h 17"/>
                <a:gd name="T4" fmla="*/ 2147483647 w 44"/>
                <a:gd name="T5" fmla="*/ 2147483647 h 17"/>
                <a:gd name="T6" fmla="*/ 2147483647 w 44"/>
                <a:gd name="T7" fmla="*/ 2147483647 h 17"/>
                <a:gd name="T8" fmla="*/ 2147483647 w 44"/>
                <a:gd name="T9" fmla="*/ 2147483647 h 17"/>
                <a:gd name="T10" fmla="*/ 0 w 44"/>
                <a:gd name="T11" fmla="*/ 2147483647 h 17"/>
                <a:gd name="T12" fmla="*/ 0 w 44"/>
                <a:gd name="T13" fmla="*/ 2147483647 h 17"/>
                <a:gd name="T14" fmla="*/ 2147483647 w 44"/>
                <a:gd name="T15" fmla="*/ 2147483647 h 17"/>
                <a:gd name="T16" fmla="*/ 2147483647 w 44"/>
                <a:gd name="T17" fmla="*/ 0 h 17"/>
                <a:gd name="T18" fmla="*/ 2147483647 w 44"/>
                <a:gd name="T19" fmla="*/ 0 h 17"/>
                <a:gd name="T20" fmla="*/ 2147483647 w 44"/>
                <a:gd name="T21" fmla="*/ 2147483647 h 17"/>
                <a:gd name="T22" fmla="*/ 2147483647 w 44"/>
                <a:gd name="T23" fmla="*/ 2147483647 h 17"/>
                <a:gd name="T24" fmla="*/ 2147483647 w 44"/>
                <a:gd name="T25" fmla="*/ 2147483647 h 17"/>
                <a:gd name="T26" fmla="*/ 2147483647 w 44"/>
                <a:gd name="T27" fmla="*/ 2147483647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4"/>
                <a:gd name="T43" fmla="*/ 0 h 17"/>
                <a:gd name="T44" fmla="*/ 44 w 44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4" h="17">
                  <a:moveTo>
                    <a:pt x="44" y="10"/>
                  </a:moveTo>
                  <a:lnTo>
                    <a:pt x="33" y="14"/>
                  </a:lnTo>
                  <a:lnTo>
                    <a:pt x="21" y="17"/>
                  </a:lnTo>
                  <a:lnTo>
                    <a:pt x="18" y="17"/>
                  </a:lnTo>
                  <a:lnTo>
                    <a:pt x="11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4" y="3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0" y="3"/>
                  </a:lnTo>
                  <a:lnTo>
                    <a:pt x="40" y="3"/>
                  </a:lnTo>
                  <a:lnTo>
                    <a:pt x="44" y="7"/>
                  </a:lnTo>
                  <a:lnTo>
                    <a:pt x="44" y="10"/>
                  </a:ln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103"/>
            <p:cNvSpPr>
              <a:spLocks/>
            </p:cNvSpPr>
            <p:nvPr/>
          </p:nvSpPr>
          <p:spPr bwMode="auto">
            <a:xfrm>
              <a:off x="4734" y="3006"/>
              <a:ext cx="345" cy="113"/>
            </a:xfrm>
            <a:custGeom>
              <a:avLst/>
              <a:gdLst>
                <a:gd name="T0" fmla="*/ 2147483647 w 47"/>
                <a:gd name="T1" fmla="*/ 2147483647 h 14"/>
                <a:gd name="T2" fmla="*/ 2147483647 w 47"/>
                <a:gd name="T3" fmla="*/ 2147483647 h 14"/>
                <a:gd name="T4" fmla="*/ 2147483647 w 47"/>
                <a:gd name="T5" fmla="*/ 2147483647 h 14"/>
                <a:gd name="T6" fmla="*/ 2147483647 w 47"/>
                <a:gd name="T7" fmla="*/ 2147483647 h 14"/>
                <a:gd name="T8" fmla="*/ 2147483647 w 47"/>
                <a:gd name="T9" fmla="*/ 2147483647 h 14"/>
                <a:gd name="T10" fmla="*/ 0 w 47"/>
                <a:gd name="T11" fmla="*/ 2147483647 h 14"/>
                <a:gd name="T12" fmla="*/ 0 w 47"/>
                <a:gd name="T13" fmla="*/ 2147483647 h 14"/>
                <a:gd name="T14" fmla="*/ 2147483647 w 47"/>
                <a:gd name="T15" fmla="*/ 0 h 14"/>
                <a:gd name="T16" fmla="*/ 2147483647 w 47"/>
                <a:gd name="T17" fmla="*/ 0 h 14"/>
                <a:gd name="T18" fmla="*/ 2147483647 w 47"/>
                <a:gd name="T19" fmla="*/ 0 h 14"/>
                <a:gd name="T20" fmla="*/ 2147483647 w 47"/>
                <a:gd name="T21" fmla="*/ 0 h 14"/>
                <a:gd name="T22" fmla="*/ 2147483647 w 47"/>
                <a:gd name="T23" fmla="*/ 0 h 14"/>
                <a:gd name="T24" fmla="*/ 2147483647 w 47"/>
                <a:gd name="T25" fmla="*/ 2147483647 h 14"/>
                <a:gd name="T26" fmla="*/ 2147483647 w 47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"/>
                <a:gd name="T43" fmla="*/ 0 h 14"/>
                <a:gd name="T44" fmla="*/ 47 w 47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" h="14">
                  <a:moveTo>
                    <a:pt x="47" y="7"/>
                  </a:moveTo>
                  <a:lnTo>
                    <a:pt x="36" y="10"/>
                  </a:lnTo>
                  <a:lnTo>
                    <a:pt x="28" y="14"/>
                  </a:lnTo>
                  <a:lnTo>
                    <a:pt x="17" y="14"/>
                  </a:lnTo>
                  <a:lnTo>
                    <a:pt x="1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43" y="0"/>
                  </a:lnTo>
                  <a:lnTo>
                    <a:pt x="47" y="3"/>
                  </a:lnTo>
                  <a:lnTo>
                    <a:pt x="47" y="7"/>
                  </a:lnTo>
                  <a:close/>
                </a:path>
              </a:pathLst>
            </a:custGeom>
            <a:solidFill>
              <a:srgbClr val="A2A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104"/>
            <p:cNvSpPr>
              <a:spLocks/>
            </p:cNvSpPr>
            <p:nvPr/>
          </p:nvSpPr>
          <p:spPr bwMode="auto">
            <a:xfrm>
              <a:off x="4645" y="3202"/>
              <a:ext cx="564" cy="58"/>
            </a:xfrm>
            <a:custGeom>
              <a:avLst/>
              <a:gdLst>
                <a:gd name="T0" fmla="*/ 0 w 76"/>
                <a:gd name="T1" fmla="*/ 0 h 7"/>
                <a:gd name="T2" fmla="*/ 0 w 76"/>
                <a:gd name="T3" fmla="*/ 2147483647 h 7"/>
                <a:gd name="T4" fmla="*/ 0 w 76"/>
                <a:gd name="T5" fmla="*/ 2147483647 h 7"/>
                <a:gd name="T6" fmla="*/ 2147483647 w 76"/>
                <a:gd name="T7" fmla="*/ 2147483647 h 7"/>
                <a:gd name="T8" fmla="*/ 2147483647 w 76"/>
                <a:gd name="T9" fmla="*/ 2147483647 h 7"/>
                <a:gd name="T10" fmla="*/ 2147483647 w 76"/>
                <a:gd name="T11" fmla="*/ 0 h 7"/>
                <a:gd name="T12" fmla="*/ 0 w 76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7"/>
                <a:gd name="T23" fmla="*/ 76 w 76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7">
                  <a:moveTo>
                    <a:pt x="0" y="0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76" y="7"/>
                  </a:lnTo>
                  <a:lnTo>
                    <a:pt x="76" y="4"/>
                  </a:lnTo>
                  <a:lnTo>
                    <a:pt x="7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105"/>
            <p:cNvSpPr>
              <a:spLocks/>
            </p:cNvSpPr>
            <p:nvPr/>
          </p:nvSpPr>
          <p:spPr bwMode="auto">
            <a:xfrm>
              <a:off x="4645" y="3235"/>
              <a:ext cx="564" cy="40"/>
            </a:xfrm>
            <a:custGeom>
              <a:avLst/>
              <a:gdLst>
                <a:gd name="T0" fmla="*/ 0 w 76"/>
                <a:gd name="T1" fmla="*/ 0 h 5"/>
                <a:gd name="T2" fmla="*/ 0 w 76"/>
                <a:gd name="T3" fmla="*/ 2147483647 h 5"/>
                <a:gd name="T4" fmla="*/ 0 w 76"/>
                <a:gd name="T5" fmla="*/ 2147483647 h 5"/>
                <a:gd name="T6" fmla="*/ 2147483647 w 76"/>
                <a:gd name="T7" fmla="*/ 2147483647 h 5"/>
                <a:gd name="T8" fmla="*/ 2147483647 w 76"/>
                <a:gd name="T9" fmla="*/ 0 h 5"/>
                <a:gd name="T10" fmla="*/ 0 w 76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6"/>
                <a:gd name="T19" fmla="*/ 0 h 5"/>
                <a:gd name="T20" fmla="*/ 76 w 76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6" h="5">
                  <a:moveTo>
                    <a:pt x="0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76" y="5"/>
                  </a:lnTo>
                  <a:lnTo>
                    <a:pt x="7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106"/>
            <p:cNvSpPr>
              <a:spLocks/>
            </p:cNvSpPr>
            <p:nvPr/>
          </p:nvSpPr>
          <p:spPr bwMode="auto">
            <a:xfrm>
              <a:off x="4514" y="2304"/>
              <a:ext cx="759" cy="727"/>
            </a:xfrm>
            <a:custGeom>
              <a:avLst/>
              <a:gdLst>
                <a:gd name="T0" fmla="*/ 0 w 103"/>
                <a:gd name="T1" fmla="*/ 2147483647 h 89"/>
                <a:gd name="T2" fmla="*/ 2147483647 w 103"/>
                <a:gd name="T3" fmla="*/ 2147483647 h 89"/>
                <a:gd name="T4" fmla="*/ 2147483647 w 103"/>
                <a:gd name="T5" fmla="*/ 2147483647 h 89"/>
                <a:gd name="T6" fmla="*/ 2147483647 w 103"/>
                <a:gd name="T7" fmla="*/ 2147483647 h 89"/>
                <a:gd name="T8" fmla="*/ 2147483647 w 103"/>
                <a:gd name="T9" fmla="*/ 2147483647 h 89"/>
                <a:gd name="T10" fmla="*/ 2147483647 w 103"/>
                <a:gd name="T11" fmla="*/ 2147483647 h 89"/>
                <a:gd name="T12" fmla="*/ 2147483647 w 103"/>
                <a:gd name="T13" fmla="*/ 2147483647 h 89"/>
                <a:gd name="T14" fmla="*/ 2147483647 w 103"/>
                <a:gd name="T15" fmla="*/ 0 h 89"/>
                <a:gd name="T16" fmla="*/ 2147483647 w 103"/>
                <a:gd name="T17" fmla="*/ 0 h 89"/>
                <a:gd name="T18" fmla="*/ 2147483647 w 103"/>
                <a:gd name="T19" fmla="*/ 0 h 89"/>
                <a:gd name="T20" fmla="*/ 2147483647 w 103"/>
                <a:gd name="T21" fmla="*/ 0 h 89"/>
                <a:gd name="T22" fmla="*/ 0 w 103"/>
                <a:gd name="T23" fmla="*/ 2147483647 h 89"/>
                <a:gd name="T24" fmla="*/ 0 w 103"/>
                <a:gd name="T25" fmla="*/ 2147483647 h 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3"/>
                <a:gd name="T40" fmla="*/ 0 h 89"/>
                <a:gd name="T41" fmla="*/ 103 w 103"/>
                <a:gd name="T42" fmla="*/ 89 h 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3" h="89">
                  <a:moveTo>
                    <a:pt x="0" y="82"/>
                  </a:moveTo>
                  <a:lnTo>
                    <a:pt x="4" y="86"/>
                  </a:lnTo>
                  <a:lnTo>
                    <a:pt x="7" y="89"/>
                  </a:lnTo>
                  <a:lnTo>
                    <a:pt x="99" y="89"/>
                  </a:lnTo>
                  <a:lnTo>
                    <a:pt x="103" y="89"/>
                  </a:lnTo>
                  <a:lnTo>
                    <a:pt x="103" y="86"/>
                  </a:lnTo>
                  <a:lnTo>
                    <a:pt x="103" y="3"/>
                  </a:lnTo>
                  <a:lnTo>
                    <a:pt x="103" y="0"/>
                  </a:lnTo>
                  <a:lnTo>
                    <a:pt x="9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C0C0C0"/>
            </a:solidFill>
            <a:ln w="4763">
              <a:solidFill>
                <a:srgbClr val="72727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107"/>
            <p:cNvSpPr>
              <a:spLocks/>
            </p:cNvSpPr>
            <p:nvPr/>
          </p:nvSpPr>
          <p:spPr bwMode="auto">
            <a:xfrm>
              <a:off x="5209" y="2362"/>
              <a:ext cx="36" cy="555"/>
            </a:xfrm>
            <a:custGeom>
              <a:avLst/>
              <a:gdLst>
                <a:gd name="T0" fmla="*/ 2147483647 w 5"/>
                <a:gd name="T1" fmla="*/ 2147483647 h 68"/>
                <a:gd name="T2" fmla="*/ 2147483647 w 5"/>
                <a:gd name="T3" fmla="*/ 2147483647 h 68"/>
                <a:gd name="T4" fmla="*/ 2147483647 w 5"/>
                <a:gd name="T5" fmla="*/ 0 h 68"/>
                <a:gd name="T6" fmla="*/ 0 w 5"/>
                <a:gd name="T7" fmla="*/ 2147483647 h 68"/>
                <a:gd name="T8" fmla="*/ 2147483647 w 5"/>
                <a:gd name="T9" fmla="*/ 2147483647 h 68"/>
                <a:gd name="T10" fmla="*/ 2147483647 w 5"/>
                <a:gd name="T11" fmla="*/ 2147483647 h 68"/>
                <a:gd name="T12" fmla="*/ 2147483647 w 5"/>
                <a:gd name="T13" fmla="*/ 2147483647 h 68"/>
                <a:gd name="T14" fmla="*/ 2147483647 w 5"/>
                <a:gd name="T15" fmla="*/ 2147483647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"/>
                <a:gd name="T25" fmla="*/ 0 h 68"/>
                <a:gd name="T26" fmla="*/ 5 w 5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" h="68">
                  <a:moveTo>
                    <a:pt x="5" y="3"/>
                  </a:moveTo>
                  <a:lnTo>
                    <a:pt x="5" y="3"/>
                  </a:lnTo>
                  <a:lnTo>
                    <a:pt x="4" y="0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68"/>
                  </a:lnTo>
                  <a:lnTo>
                    <a:pt x="5" y="68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A2A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108"/>
            <p:cNvSpPr>
              <a:spLocks/>
            </p:cNvSpPr>
            <p:nvPr/>
          </p:nvSpPr>
          <p:spPr bwMode="auto">
            <a:xfrm>
              <a:off x="4592" y="2362"/>
              <a:ext cx="53" cy="586"/>
            </a:xfrm>
            <a:custGeom>
              <a:avLst/>
              <a:gdLst>
                <a:gd name="T0" fmla="*/ 0 w 7"/>
                <a:gd name="T1" fmla="*/ 2147483647 h 72"/>
                <a:gd name="T2" fmla="*/ 2147483647 w 7"/>
                <a:gd name="T3" fmla="*/ 2147483647 h 72"/>
                <a:gd name="T4" fmla="*/ 2147483647 w 7"/>
                <a:gd name="T5" fmla="*/ 2147483647 h 72"/>
                <a:gd name="T6" fmla="*/ 2147483647 w 7"/>
                <a:gd name="T7" fmla="*/ 2147483647 h 72"/>
                <a:gd name="T8" fmla="*/ 2147483647 w 7"/>
                <a:gd name="T9" fmla="*/ 2147483647 h 72"/>
                <a:gd name="T10" fmla="*/ 2147483647 w 7"/>
                <a:gd name="T11" fmla="*/ 2147483647 h 72"/>
                <a:gd name="T12" fmla="*/ 2147483647 w 7"/>
                <a:gd name="T13" fmla="*/ 2147483647 h 72"/>
                <a:gd name="T14" fmla="*/ 2147483647 w 7"/>
                <a:gd name="T15" fmla="*/ 0 h 72"/>
                <a:gd name="T16" fmla="*/ 2147483647 w 7"/>
                <a:gd name="T17" fmla="*/ 2147483647 h 72"/>
                <a:gd name="T18" fmla="*/ 0 w 7"/>
                <a:gd name="T19" fmla="*/ 2147483647 h 72"/>
                <a:gd name="T20" fmla="*/ 0 w 7"/>
                <a:gd name="T21" fmla="*/ 2147483647 h 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2"/>
                <a:gd name="T35" fmla="*/ 7 w 7"/>
                <a:gd name="T36" fmla="*/ 72 h 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2">
                  <a:moveTo>
                    <a:pt x="0" y="72"/>
                  </a:moveTo>
                  <a:lnTo>
                    <a:pt x="3" y="72"/>
                  </a:lnTo>
                  <a:lnTo>
                    <a:pt x="7" y="68"/>
                  </a:lnTo>
                  <a:lnTo>
                    <a:pt x="3" y="68"/>
                  </a:lnTo>
                  <a:lnTo>
                    <a:pt x="3" y="38"/>
                  </a:lnTo>
                  <a:lnTo>
                    <a:pt x="3" y="10"/>
                  </a:lnTo>
                  <a:lnTo>
                    <a:pt x="7" y="7"/>
                  </a:ln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109"/>
            <p:cNvSpPr>
              <a:spLocks/>
            </p:cNvSpPr>
            <p:nvPr/>
          </p:nvSpPr>
          <p:spPr bwMode="auto">
            <a:xfrm>
              <a:off x="4617" y="2917"/>
              <a:ext cx="628" cy="56"/>
            </a:xfrm>
            <a:custGeom>
              <a:avLst/>
              <a:gdLst>
                <a:gd name="T0" fmla="*/ 2147483647 w 85"/>
                <a:gd name="T1" fmla="*/ 2147483647 h 7"/>
                <a:gd name="T2" fmla="*/ 2147483647 w 85"/>
                <a:gd name="T3" fmla="*/ 2147483647 h 7"/>
                <a:gd name="T4" fmla="*/ 2147483647 w 85"/>
                <a:gd name="T5" fmla="*/ 0 h 7"/>
                <a:gd name="T6" fmla="*/ 2147483647 w 85"/>
                <a:gd name="T7" fmla="*/ 0 h 7"/>
                <a:gd name="T8" fmla="*/ 2147483647 w 85"/>
                <a:gd name="T9" fmla="*/ 0 h 7"/>
                <a:gd name="T10" fmla="*/ 0 w 85"/>
                <a:gd name="T11" fmla="*/ 2147483647 h 7"/>
                <a:gd name="T12" fmla="*/ 2147483647 w 85"/>
                <a:gd name="T13" fmla="*/ 214748364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5"/>
                <a:gd name="T22" fmla="*/ 0 h 7"/>
                <a:gd name="T23" fmla="*/ 85 w 85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5" h="7">
                  <a:moveTo>
                    <a:pt x="84" y="7"/>
                  </a:moveTo>
                  <a:lnTo>
                    <a:pt x="85" y="4"/>
                  </a:lnTo>
                  <a:lnTo>
                    <a:pt x="84" y="0"/>
                  </a:lnTo>
                  <a:lnTo>
                    <a:pt x="80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84" y="7"/>
                  </a:lnTo>
                  <a:close/>
                </a:path>
              </a:pathLst>
            </a:custGeom>
            <a:solidFill>
              <a:srgbClr val="C0C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110"/>
            <p:cNvSpPr>
              <a:spLocks/>
            </p:cNvSpPr>
            <p:nvPr/>
          </p:nvSpPr>
          <p:spPr bwMode="auto">
            <a:xfrm>
              <a:off x="4608" y="2400"/>
              <a:ext cx="617" cy="528"/>
            </a:xfrm>
            <a:custGeom>
              <a:avLst/>
              <a:gdLst>
                <a:gd name="T0" fmla="*/ 0 w 84"/>
                <a:gd name="T1" fmla="*/ 2147483647 h 61"/>
                <a:gd name="T2" fmla="*/ 0 w 84"/>
                <a:gd name="T3" fmla="*/ 2147483647 h 61"/>
                <a:gd name="T4" fmla="*/ 2147483647 w 84"/>
                <a:gd name="T5" fmla="*/ 2147483647 h 61"/>
                <a:gd name="T6" fmla="*/ 2147483647 w 84"/>
                <a:gd name="T7" fmla="*/ 2147483647 h 61"/>
                <a:gd name="T8" fmla="*/ 2147483647 w 84"/>
                <a:gd name="T9" fmla="*/ 2147483647 h 61"/>
                <a:gd name="T10" fmla="*/ 2147483647 w 84"/>
                <a:gd name="T11" fmla="*/ 2147483647 h 61"/>
                <a:gd name="T12" fmla="*/ 2147483647 w 84"/>
                <a:gd name="T13" fmla="*/ 2147483647 h 61"/>
                <a:gd name="T14" fmla="*/ 2147483647 w 84"/>
                <a:gd name="T15" fmla="*/ 0 h 61"/>
                <a:gd name="T16" fmla="*/ 2147483647 w 84"/>
                <a:gd name="T17" fmla="*/ 0 h 61"/>
                <a:gd name="T18" fmla="*/ 2147483647 w 84"/>
                <a:gd name="T19" fmla="*/ 0 h 61"/>
                <a:gd name="T20" fmla="*/ 0 w 84"/>
                <a:gd name="T21" fmla="*/ 0 h 61"/>
                <a:gd name="T22" fmla="*/ 0 w 84"/>
                <a:gd name="T23" fmla="*/ 2147483647 h 61"/>
                <a:gd name="T24" fmla="*/ 0 w 84"/>
                <a:gd name="T25" fmla="*/ 2147483647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4"/>
                <a:gd name="T40" fmla="*/ 0 h 61"/>
                <a:gd name="T41" fmla="*/ 84 w 84"/>
                <a:gd name="T42" fmla="*/ 61 h 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4" h="61">
                  <a:moveTo>
                    <a:pt x="0" y="58"/>
                  </a:moveTo>
                  <a:lnTo>
                    <a:pt x="0" y="61"/>
                  </a:lnTo>
                  <a:lnTo>
                    <a:pt x="4" y="61"/>
                  </a:lnTo>
                  <a:lnTo>
                    <a:pt x="77" y="61"/>
                  </a:lnTo>
                  <a:lnTo>
                    <a:pt x="80" y="61"/>
                  </a:lnTo>
                  <a:lnTo>
                    <a:pt x="84" y="58"/>
                  </a:lnTo>
                  <a:lnTo>
                    <a:pt x="84" y="3"/>
                  </a:lnTo>
                  <a:lnTo>
                    <a:pt x="84" y="0"/>
                  </a:lnTo>
                  <a:lnTo>
                    <a:pt x="8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8"/>
                  </a:lnTo>
                  <a:close/>
                </a:path>
              </a:pathLst>
            </a:custGeom>
            <a:gradFill rotWithShape="0">
              <a:gsLst>
                <a:gs pos="0">
                  <a:srgbClr val="26335D"/>
                </a:gs>
                <a:gs pos="50000">
                  <a:srgbClr val="536FC9"/>
                </a:gs>
                <a:gs pos="100000">
                  <a:srgbClr val="26335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6" name="Picture 111"/>
            <p:cNvPicPr>
              <a:picLocks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752" y="2880"/>
              <a:ext cx="3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12" descr="GEODat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2400"/>
              <a:ext cx="42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ext Box 113"/>
          <p:cNvSpPr txBox="1">
            <a:spLocks noChangeArrowheads="1"/>
          </p:cNvSpPr>
          <p:nvPr/>
        </p:nvSpPr>
        <p:spPr bwMode="auto">
          <a:xfrm>
            <a:off x="6946726" y="2444849"/>
            <a:ext cx="16513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dirty="0" err="1" smtClean="0">
                <a:solidFill>
                  <a:srgbClr val="000000"/>
                </a:solidFill>
                <a:cs typeface="Arial" charset="0"/>
              </a:rPr>
              <a:t>Through</a:t>
            </a:r>
            <a:r>
              <a:rPr lang="es-ES_tradnl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s-ES_tradnl" dirty="0" err="1" smtClean="0">
                <a:solidFill>
                  <a:srgbClr val="000000"/>
                </a:solidFill>
                <a:cs typeface="Arial" charset="0"/>
              </a:rPr>
              <a:t>the</a:t>
            </a:r>
            <a:r>
              <a:rPr lang="es-ES_tradnl" dirty="0" smtClean="0">
                <a:solidFill>
                  <a:srgbClr val="000000"/>
                </a:solidFill>
                <a:cs typeface="Arial" charset="0"/>
              </a:rPr>
              <a:t> Web</a:t>
            </a:r>
            <a:endParaRPr lang="es-ES_tradnl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9" name="CaixaDeTexto 39"/>
          <p:cNvSpPr txBox="1">
            <a:spLocks noChangeArrowheads="1"/>
          </p:cNvSpPr>
          <p:nvPr/>
        </p:nvSpPr>
        <p:spPr bwMode="auto">
          <a:xfrm>
            <a:off x="7458075" y="6330950"/>
            <a:ext cx="1655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Fonte: IDEE / ES</a:t>
            </a:r>
          </a:p>
        </p:txBody>
      </p:sp>
      <p:sp>
        <p:nvSpPr>
          <p:cNvPr id="40" name="Rounded Rectangle 42"/>
          <p:cNvSpPr>
            <a:spLocks noChangeArrowheads="1"/>
          </p:cNvSpPr>
          <p:nvPr/>
        </p:nvSpPr>
        <p:spPr bwMode="auto">
          <a:xfrm>
            <a:off x="505879" y="4474527"/>
            <a:ext cx="2774443" cy="493398"/>
          </a:xfrm>
          <a:prstGeom prst="roundRect">
            <a:avLst>
              <a:gd name="adj" fmla="val 16667"/>
            </a:avLst>
          </a:prstGeom>
          <a:solidFill>
            <a:srgbClr val="FFC000">
              <a:alpha val="30196"/>
            </a:srgbClr>
          </a:solidFill>
          <a:ln w="9525" algn="ctr">
            <a:solidFill>
              <a:srgbClr val="9999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23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Standardized</a:t>
            </a:r>
            <a:r>
              <a:rPr kumimoji="0" lang="pt-BR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Computer </a:t>
            </a:r>
            <a:r>
              <a:rPr kumimoji="0" lang="pt-B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Resources</a:t>
            </a:r>
            <a:endParaRPr kumimoji="0" lang="pt-BR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Up-Down Arrow 48"/>
          <p:cNvSpPr/>
          <p:nvPr/>
        </p:nvSpPr>
        <p:spPr bwMode="auto">
          <a:xfrm>
            <a:off x="1619250" y="3141663"/>
            <a:ext cx="504825" cy="1079500"/>
          </a:xfrm>
          <a:prstGeom prst="upDownArrow">
            <a:avLst/>
          </a:prstGeom>
          <a:solidFill>
            <a:srgbClr val="808080">
              <a:lumMod val="40000"/>
              <a:lumOff val="60000"/>
              <a:alpha val="30000"/>
            </a:srgbClr>
          </a:solidFill>
          <a:ln w="9525" cap="flat" cmpd="sng" algn="ctr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23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51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52513" y="17463"/>
            <a:ext cx="7696200" cy="5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marR="0" lvl="0" indent="-342900" algn="ctr" defTabSz="914400" eaLnBrk="0" fontAlgn="auto" latinLnBrk="0" hangingPunct="0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kern="0" dirty="0" err="1" smtClean="0">
                <a:solidFill>
                  <a:srgbClr val="FFFF00"/>
                </a:solidFill>
              </a:rPr>
              <a:t>SDI´s</a:t>
            </a:r>
            <a:r>
              <a:rPr lang="pt-BR" sz="2400" kern="0" dirty="0" smtClean="0">
                <a:solidFill>
                  <a:srgbClr val="FFFF00"/>
                </a:solidFill>
              </a:rPr>
              <a:t> </a:t>
            </a: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Computational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Resources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  </a:t>
            </a:r>
          </a:p>
        </p:txBody>
      </p:sp>
      <p:sp>
        <p:nvSpPr>
          <p:cNvPr id="4" name="Retângulo 1"/>
          <p:cNvSpPr>
            <a:spLocks noChangeArrowheads="1"/>
          </p:cNvSpPr>
          <p:nvPr/>
        </p:nvSpPr>
        <p:spPr bwMode="auto">
          <a:xfrm>
            <a:off x="539750" y="715963"/>
            <a:ext cx="8208963" cy="707886"/>
          </a:xfrm>
          <a:prstGeom prst="rect">
            <a:avLst/>
          </a:prstGeom>
          <a:solidFill>
            <a:srgbClr val="99FFCC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Programs</a:t>
            </a:r>
            <a:r>
              <a:rPr lang="pt-BR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data </a:t>
            </a:r>
            <a:r>
              <a:rPr lang="pt-BR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catalogs</a:t>
            </a:r>
            <a:r>
              <a:rPr lang="pt-B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pt-B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pt-BR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pt-B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metadata, </a:t>
            </a:r>
            <a:r>
              <a:rPr lang="pt-BR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service</a:t>
            </a:r>
            <a:r>
              <a:rPr lang="pt-B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catalogs</a:t>
            </a:r>
            <a:r>
              <a:rPr lang="pt-B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map</a:t>
            </a:r>
            <a:r>
              <a:rPr lang="pt-B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phenomenon</a:t>
            </a:r>
            <a:r>
              <a:rPr lang="pt-B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pt-B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coverage</a:t>
            </a:r>
            <a:r>
              <a:rPr lang="pt-B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server</a:t>
            </a:r>
            <a:r>
              <a:rPr lang="pt-B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web </a:t>
            </a:r>
            <a:r>
              <a:rPr lang="pt-BR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pages</a:t>
            </a:r>
            <a:r>
              <a:rPr lang="pt-B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etc.</a:t>
            </a:r>
          </a:p>
        </p:txBody>
      </p:sp>
      <p:pic>
        <p:nvPicPr>
          <p:cNvPr id="5" name="Picture 4" descr="http://www.esri-chile.com/laruta_sept09/img_kpozo_09/img_comunidadsig/sigygeoweb_g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4113" y="4581525"/>
            <a:ext cx="2913062" cy="201612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t2.gstatic.com/images?q=tbn:ANd9GcTKzwhNiy_DQYGduedp8fuM8oBOVMo6cp0brU9svM9j2oGPfkuB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3050" y="2205038"/>
            <a:ext cx="32512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www.ufrrj.br/institutos/it/de/acidentes/erosa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1575" y="4581525"/>
            <a:ext cx="304641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http://www.ticheler.net/system/files/geonetwork_v260_640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060575"/>
            <a:ext cx="3025775" cy="233045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842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843792" y="48364"/>
            <a:ext cx="7696200" cy="5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marR="0" lvl="0" indent="-342900" algn="ctr" defTabSz="914400" eaLnBrk="0" fontAlgn="auto" latinLnBrk="0" hangingPunct="0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kern="0" dirty="0" smtClean="0">
                <a:solidFill>
                  <a:srgbClr val="FFFF00"/>
                </a:solidFill>
              </a:rPr>
              <a:t>SDI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: </a:t>
            </a: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Three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 Basic </a:t>
            </a: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Elements</a:t>
            </a:r>
            <a:endParaRPr kumimoji="0" lang="pt-BR" sz="2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450316592"/>
              </p:ext>
            </p:extLst>
          </p:nvPr>
        </p:nvGraphicFramePr>
        <p:xfrm>
          <a:off x="1043608" y="1052736"/>
          <a:ext cx="676875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4380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88640"/>
            <a:ext cx="2027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</a:t>
            </a: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1519" y="1030941"/>
            <a:ext cx="8551822" cy="904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  <a:p>
            <a:pPr algn="just"/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GEOSPATIAL INFORMATION (GI) </a:t>
            </a:r>
          </a:p>
          <a:p>
            <a:pPr algn="just"/>
            <a:endParaRPr lang="pt-BR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SPATIAL DATA INFRASTRUCTURE – SDI</a:t>
            </a:r>
          </a:p>
          <a:p>
            <a:pPr algn="just"/>
            <a:endParaRPr lang="en-US" sz="2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BRAZILIAN NATIONAL SPATIAL DATA INFRASTRUCTURE – INDE</a:t>
            </a:r>
          </a:p>
          <a:p>
            <a:pPr algn="just"/>
            <a:endParaRPr lang="en-US" sz="2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PROJECT RJ25 – 1:25.000 SCALE RIO DE JANEIRO STATE MAPPING</a:t>
            </a:r>
          </a:p>
          <a:p>
            <a:pPr algn="just"/>
            <a:endParaRPr lang="en-US" sz="2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CONCLUSIONS</a:t>
            </a:r>
            <a:endParaRPr lang="pt-BR" sz="2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2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2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2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8965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856571" y="44450"/>
            <a:ext cx="7696200" cy="5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ctr">
              <a:lnSpc>
                <a:spcPct val="140000"/>
              </a:lnSpc>
              <a:spcBef>
                <a:spcPct val="20000"/>
              </a:spcBef>
              <a:defRPr/>
            </a:pP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How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 works a </a:t>
            </a:r>
            <a:r>
              <a:rPr lang="pt-BR" sz="2400" kern="0" dirty="0" err="1" smtClean="0">
                <a:solidFill>
                  <a:srgbClr val="FFFF00"/>
                </a:solidFill>
              </a:rPr>
              <a:t>Service</a:t>
            </a:r>
            <a:r>
              <a:rPr lang="pt-BR" sz="2400" kern="0" dirty="0" smtClean="0">
                <a:solidFill>
                  <a:srgbClr val="FFFF00"/>
                </a:solidFill>
              </a:rPr>
              <a:t> </a:t>
            </a:r>
            <a:r>
              <a:rPr lang="pt-BR" sz="2400" kern="0" dirty="0" err="1" smtClean="0">
                <a:solidFill>
                  <a:srgbClr val="FFFF00"/>
                </a:solidFill>
              </a:rPr>
              <a:t>Oriented</a:t>
            </a:r>
            <a:r>
              <a:rPr lang="pt-BR" sz="2400" kern="0" dirty="0" smtClean="0">
                <a:solidFill>
                  <a:srgbClr val="FFFF00"/>
                </a:solidFill>
              </a:rPr>
              <a:t> SDI</a:t>
            </a:r>
            <a:endParaRPr kumimoji="0" lang="pt-BR" sz="2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3492500" y="908050"/>
            <a:ext cx="1833563" cy="1833563"/>
            <a:chOff x="1200" y="864"/>
            <a:chExt cx="1155" cy="1155"/>
          </a:xfrm>
        </p:grpSpPr>
        <p:pic>
          <p:nvPicPr>
            <p:cNvPr id="4" name="Picture 4" descr="C:\Users\IBGE\a-Figuras\sphere_yellow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864"/>
              <a:ext cx="1155" cy="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361" y="1182"/>
              <a:ext cx="816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Service´s</a:t>
              </a:r>
              <a:endPara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(</a:t>
              </a:r>
              <a:r>
                <a:rPr kumimoji="0" lang="pt-BR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Catalogs</a:t>
              </a:r>
              <a:r>
                <a:rPr kumimoji="0" lang="pt-B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: data </a:t>
              </a:r>
              <a:r>
                <a:rPr kumimoji="0" lang="pt-BR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and</a:t>
              </a:r>
              <a:r>
                <a:rPr kumimoji="0" lang="pt-B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 </a:t>
              </a:r>
              <a:r>
                <a:rPr kumimoji="0" lang="pt-BR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svs</a:t>
              </a:r>
              <a:r>
                <a:rPr kumimoji="0" lang="pt-B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.)</a:t>
              </a: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692275" y="3670300"/>
            <a:ext cx="1833563" cy="1833563"/>
            <a:chOff x="48" y="2589"/>
            <a:chExt cx="1155" cy="1155"/>
          </a:xfrm>
        </p:grpSpPr>
        <p:pic>
          <p:nvPicPr>
            <p:cNvPr id="7" name="Picture 7" descr="C:\Users\IBGE\a-Figuras\sphere_yellow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589"/>
              <a:ext cx="1155" cy="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30" y="3040"/>
              <a:ext cx="81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Client</a:t>
              </a:r>
              <a:endPara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5654675" y="3670300"/>
            <a:ext cx="1833563" cy="1833563"/>
            <a:chOff x="2544" y="2589"/>
            <a:chExt cx="1155" cy="1155"/>
          </a:xfrm>
        </p:grpSpPr>
        <p:pic>
          <p:nvPicPr>
            <p:cNvPr id="10" name="Picture 9" descr="C:\Users\IBGE\a-Figuras\sphere_yellow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589"/>
              <a:ext cx="1155" cy="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2712" y="3054"/>
              <a:ext cx="81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Provider</a:t>
              </a:r>
              <a:endPara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2911475" y="2455863"/>
            <a:ext cx="914400" cy="1371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3635375" y="4652963"/>
            <a:ext cx="1681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Request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 </a:t>
            </a: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 rot="18197659">
            <a:off x="2317750" y="3092450"/>
            <a:ext cx="14430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Search</a:t>
            </a:r>
            <a:endParaRPr kumimoji="0" lang="pt-BR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 rot="2994057">
            <a:off x="5055394" y="3404394"/>
            <a:ext cx="206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Publish</a:t>
            </a:r>
            <a:endParaRPr kumimoji="0" lang="pt-BR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cxnSp>
        <p:nvCxnSpPr>
          <p:cNvPr id="16" name="Conector de seta reta 16"/>
          <p:cNvCxnSpPr>
            <a:cxnSpLocks noChangeShapeType="1"/>
          </p:cNvCxnSpPr>
          <p:nvPr/>
        </p:nvCxnSpPr>
        <p:spPr bwMode="auto">
          <a:xfrm flipV="1">
            <a:off x="3525838" y="4581525"/>
            <a:ext cx="1982787" cy="6350"/>
          </a:xfrm>
          <a:prstGeom prst="straightConnector1">
            <a:avLst/>
          </a:prstGeom>
          <a:noFill/>
          <a:ln w="38100" algn="ctr">
            <a:solidFill>
              <a:srgbClr val="0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Conector de seta reta 19"/>
          <p:cNvCxnSpPr>
            <a:cxnSpLocks noChangeShapeType="1"/>
          </p:cNvCxnSpPr>
          <p:nvPr/>
        </p:nvCxnSpPr>
        <p:spPr bwMode="auto">
          <a:xfrm rot="16200000" flipV="1">
            <a:off x="4823619" y="2601119"/>
            <a:ext cx="1296988" cy="1079500"/>
          </a:xfrm>
          <a:prstGeom prst="straightConnector1">
            <a:avLst/>
          </a:prstGeom>
          <a:noFill/>
          <a:ln w="3810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3611563" y="4221163"/>
            <a:ext cx="1681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Receive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 </a:t>
            </a: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 rot="18085913">
            <a:off x="2776867" y="3289582"/>
            <a:ext cx="11298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Find</a:t>
            </a:r>
            <a:endParaRPr kumimoji="0" lang="pt-BR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0" name="Text Box 50"/>
          <p:cNvSpPr txBox="1">
            <a:spLocks noChangeArrowheads="1"/>
          </p:cNvSpPr>
          <p:nvPr/>
        </p:nvSpPr>
        <p:spPr bwMode="auto">
          <a:xfrm>
            <a:off x="684213" y="6165850"/>
            <a:ext cx="75596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ctr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b="0" kern="0" dirty="0">
                <a:solidFill>
                  <a:srgbClr val="002060"/>
                </a:solidFill>
              </a:rPr>
              <a:t>The </a:t>
            </a:r>
            <a:r>
              <a:rPr lang="en-US" b="0" kern="0" dirty="0" smtClean="0">
                <a:solidFill>
                  <a:srgbClr val="002060"/>
                </a:solidFill>
              </a:rPr>
              <a:t>services architecture bases </a:t>
            </a:r>
            <a:r>
              <a:rPr lang="en-US" b="0" kern="0" dirty="0">
                <a:solidFill>
                  <a:srgbClr val="002060"/>
                </a:solidFill>
              </a:rPr>
              <a:t>on technologies </a:t>
            </a:r>
            <a:r>
              <a:rPr lang="en-US" b="0" kern="0" dirty="0" smtClean="0">
                <a:solidFill>
                  <a:srgbClr val="002060"/>
                </a:solidFill>
              </a:rPr>
              <a:t>web supported as </a:t>
            </a:r>
            <a:r>
              <a:rPr kumimoji="0" lang="pt-B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HTTP, XML, SOAP, UDDI </a:t>
            </a:r>
            <a:r>
              <a:rPr kumimoji="0" lang="pt-B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and</a:t>
            </a:r>
            <a:r>
              <a:rPr kumimoji="0" lang="pt-B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 WSDL; </a:t>
            </a:r>
            <a:r>
              <a:rPr kumimoji="0" lang="pt-B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and</a:t>
            </a:r>
            <a:r>
              <a:rPr kumimoji="0" lang="pt-B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 in </a:t>
            </a:r>
            <a:r>
              <a:rPr lang="pt-BR" b="0" kern="0" dirty="0" smtClean="0">
                <a:solidFill>
                  <a:srgbClr val="002060"/>
                </a:solidFill>
              </a:rPr>
              <a:t>OGC </a:t>
            </a:r>
            <a:r>
              <a:rPr lang="pt-BR" b="0" kern="0" dirty="0" err="1" smtClean="0">
                <a:solidFill>
                  <a:srgbClr val="002060"/>
                </a:solidFill>
              </a:rPr>
              <a:t>geoservices</a:t>
            </a:r>
            <a:r>
              <a:rPr lang="pt-BR" b="0" kern="0" dirty="0" smtClean="0">
                <a:solidFill>
                  <a:srgbClr val="002060"/>
                </a:solidFill>
              </a:rPr>
              <a:t> </a:t>
            </a:r>
            <a:r>
              <a:rPr lang="pt-BR" b="0" kern="0" dirty="0" err="1" smtClean="0">
                <a:solidFill>
                  <a:srgbClr val="002060"/>
                </a:solidFill>
              </a:rPr>
              <a:t>protocols</a:t>
            </a:r>
            <a:r>
              <a:rPr lang="pt-BR" b="0" kern="0" dirty="0" smtClean="0">
                <a:solidFill>
                  <a:srgbClr val="002060"/>
                </a:solidFill>
              </a:rPr>
              <a:t> </a:t>
            </a:r>
            <a:r>
              <a:rPr kumimoji="0" lang="pt-B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: WMS, WFS, WCS, CSW, etc.</a:t>
            </a:r>
          </a:p>
        </p:txBody>
      </p:sp>
    </p:spTree>
    <p:extLst>
      <p:ext uri="{BB962C8B-B14F-4D97-AF65-F5344CB8AC3E}">
        <p14:creationId xmlns:p14="http://schemas.microsoft.com/office/powerpoint/2010/main" val="451544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052513" y="17463"/>
            <a:ext cx="7696200" cy="5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marR="0" lvl="0" indent="-342900" algn="ctr" defTabSz="914400" eaLnBrk="0" fontAlgn="auto" latinLnBrk="0" hangingPunct="0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SDI´s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 GI </a:t>
            </a: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Classification</a:t>
            </a:r>
            <a:endParaRPr kumimoji="0" lang="pt-BR" sz="2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317500" y="1474887"/>
            <a:ext cx="8826500" cy="4135634"/>
            <a:chOff x="312738" y="1458913"/>
            <a:chExt cx="8826500" cy="4135634"/>
          </a:xfrm>
        </p:grpSpPr>
        <p:sp>
          <p:nvSpPr>
            <p:cNvPr id="4" name="Rectangle 48"/>
            <p:cNvSpPr>
              <a:spLocks noChangeArrowheads="1"/>
            </p:cNvSpPr>
            <p:nvPr/>
          </p:nvSpPr>
          <p:spPr bwMode="auto">
            <a:xfrm>
              <a:off x="4703763" y="1490860"/>
              <a:ext cx="4132262" cy="4103687"/>
            </a:xfrm>
            <a:prstGeom prst="rect">
              <a:avLst/>
            </a:prstGeom>
            <a:solidFill>
              <a:srgbClr val="99CCFF"/>
            </a:solidFill>
            <a:ln w="28440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endParaRPr>
            </a:p>
          </p:txBody>
        </p:sp>
        <p:sp>
          <p:nvSpPr>
            <p:cNvPr id="5" name="Rectangle 49"/>
            <p:cNvSpPr>
              <a:spLocks noChangeArrowheads="1"/>
            </p:cNvSpPr>
            <p:nvPr/>
          </p:nvSpPr>
          <p:spPr bwMode="auto">
            <a:xfrm>
              <a:off x="312738" y="1458913"/>
              <a:ext cx="4319587" cy="4103687"/>
            </a:xfrm>
            <a:prstGeom prst="rect">
              <a:avLst/>
            </a:prstGeom>
            <a:solidFill>
              <a:srgbClr val="99CCFF"/>
            </a:solidFill>
            <a:ln w="28440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 Box 51"/>
            <p:cNvSpPr txBox="1">
              <a:spLocks noChangeArrowheads="1"/>
            </p:cNvSpPr>
            <p:nvPr/>
          </p:nvSpPr>
          <p:spPr bwMode="auto">
            <a:xfrm>
              <a:off x="2401888" y="4740077"/>
              <a:ext cx="880667" cy="30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defTabSz="4492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Images</a:t>
              </a:r>
            </a:p>
          </p:txBody>
        </p:sp>
        <p:sp>
          <p:nvSpPr>
            <p:cNvPr id="7" name="Text Box 52"/>
            <p:cNvSpPr txBox="1">
              <a:spLocks noChangeArrowheads="1"/>
            </p:cNvSpPr>
            <p:nvPr/>
          </p:nvSpPr>
          <p:spPr bwMode="auto">
            <a:xfrm>
              <a:off x="2409825" y="4380508"/>
              <a:ext cx="1757510" cy="30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defTabSz="4492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Altimetry/elevation</a:t>
              </a:r>
            </a:p>
          </p:txBody>
        </p:sp>
        <p:sp>
          <p:nvSpPr>
            <p:cNvPr id="8" name="Text Box 53"/>
            <p:cNvSpPr txBox="1">
              <a:spLocks noChangeArrowheads="1"/>
            </p:cNvSpPr>
            <p:nvPr/>
          </p:nvSpPr>
          <p:spPr bwMode="auto">
            <a:xfrm>
              <a:off x="2401888" y="4021733"/>
              <a:ext cx="2581275" cy="30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defTabSz="4492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Geodetic Control</a:t>
              </a:r>
            </a:p>
          </p:txBody>
        </p:sp>
        <p:sp>
          <p:nvSpPr>
            <p:cNvPr id="9" name="Text Box 54"/>
            <p:cNvSpPr txBox="1">
              <a:spLocks noChangeArrowheads="1"/>
            </p:cNvSpPr>
            <p:nvPr/>
          </p:nvSpPr>
          <p:spPr bwMode="auto">
            <a:xfrm>
              <a:off x="2401888" y="3639146"/>
              <a:ext cx="1826439" cy="30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defTabSz="4492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Boarders and limits</a:t>
              </a:r>
            </a:p>
          </p:txBody>
        </p:sp>
        <p:sp>
          <p:nvSpPr>
            <p:cNvPr id="10" name="Text Box 55"/>
            <p:cNvSpPr txBox="1">
              <a:spLocks noChangeArrowheads="1"/>
            </p:cNvSpPr>
            <p:nvPr/>
          </p:nvSpPr>
          <p:spPr bwMode="auto">
            <a:xfrm>
              <a:off x="2401888" y="3232746"/>
              <a:ext cx="1775143" cy="30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defTabSz="4492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Topographic Maps</a:t>
              </a:r>
            </a:p>
          </p:txBody>
        </p:sp>
        <p:sp>
          <p:nvSpPr>
            <p:cNvPr id="11" name="Text Box 56"/>
            <p:cNvSpPr txBox="1">
              <a:spLocks noChangeArrowheads="1"/>
            </p:cNvSpPr>
            <p:nvPr/>
          </p:nvSpPr>
          <p:spPr bwMode="auto">
            <a:xfrm>
              <a:off x="2401888" y="2853333"/>
              <a:ext cx="2314128" cy="30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defTabSz="4492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Toponymyn</a:t>
              </a:r>
              <a:endPara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12" name="Group 57"/>
            <p:cNvGrpSpPr>
              <a:grpSpLocks/>
            </p:cNvGrpSpPr>
            <p:nvPr/>
          </p:nvGrpSpPr>
          <p:grpSpPr bwMode="auto">
            <a:xfrm>
              <a:off x="404813" y="2330450"/>
              <a:ext cx="2019300" cy="3024188"/>
              <a:chOff x="579" y="1878"/>
              <a:chExt cx="1272" cy="1905"/>
            </a:xfrm>
          </p:grpSpPr>
          <p:sp>
            <p:nvSpPr>
              <p:cNvPr id="30" name="AutoShape 58"/>
              <p:cNvSpPr>
                <a:spLocks noChangeArrowheads="1"/>
              </p:cNvSpPr>
              <p:nvPr/>
            </p:nvSpPr>
            <p:spPr bwMode="auto">
              <a:xfrm>
                <a:off x="579" y="3291"/>
                <a:ext cx="1271" cy="493"/>
              </a:xfrm>
              <a:prstGeom prst="diamond">
                <a:avLst/>
              </a:prstGeom>
              <a:blipFill dpi="0" rotWithShape="0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584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endParaRPr>
              </a:p>
            </p:txBody>
          </p:sp>
          <p:sp>
            <p:nvSpPr>
              <p:cNvPr id="31" name="AutoShape 59"/>
              <p:cNvSpPr>
                <a:spLocks noChangeArrowheads="1"/>
              </p:cNvSpPr>
              <p:nvPr/>
            </p:nvSpPr>
            <p:spPr bwMode="auto">
              <a:xfrm>
                <a:off x="579" y="3035"/>
                <a:ext cx="1272" cy="493"/>
              </a:xfrm>
              <a:prstGeom prst="diamond">
                <a:avLst/>
              </a:prstGeom>
              <a:blipFill dpi="0" rotWithShape="0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584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endParaRPr>
              </a:p>
            </p:txBody>
          </p:sp>
          <p:grpSp>
            <p:nvGrpSpPr>
              <p:cNvPr id="32" name="Group 60"/>
              <p:cNvGrpSpPr>
                <a:grpSpLocks/>
              </p:cNvGrpSpPr>
              <p:nvPr/>
            </p:nvGrpSpPr>
            <p:grpSpPr bwMode="auto">
              <a:xfrm>
                <a:off x="611" y="2788"/>
                <a:ext cx="1240" cy="540"/>
                <a:chOff x="611" y="2788"/>
                <a:chExt cx="1240" cy="540"/>
              </a:xfrm>
            </p:grpSpPr>
            <p:sp>
              <p:nvSpPr>
                <p:cNvPr id="37" name="AutoShape 61"/>
                <p:cNvSpPr>
                  <a:spLocks noChangeArrowheads="1"/>
                </p:cNvSpPr>
                <p:nvPr/>
              </p:nvSpPr>
              <p:spPr bwMode="auto">
                <a:xfrm>
                  <a:off x="611" y="2788"/>
                  <a:ext cx="1241" cy="541"/>
                </a:xfrm>
                <a:prstGeom prst="diamond">
                  <a:avLst/>
                </a:prstGeom>
                <a:solidFill>
                  <a:srgbClr val="FFFFCC"/>
                </a:solidFill>
                <a:ln w="15840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18" charset="2"/>
                  </a:endParaRPr>
                </a:p>
              </p:txBody>
            </p:sp>
            <p:sp>
              <p:nvSpPr>
                <p:cNvPr id="38" name="AutoShape 62"/>
                <p:cNvSpPr>
                  <a:spLocks noChangeArrowheads="1"/>
                </p:cNvSpPr>
                <p:nvPr/>
              </p:nvSpPr>
              <p:spPr bwMode="auto">
                <a:xfrm>
                  <a:off x="845" y="3006"/>
                  <a:ext cx="102" cy="8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8080"/>
                </a:solidFill>
                <a:ln w="15840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18" charset="2"/>
                  </a:endParaRPr>
                </a:p>
              </p:txBody>
            </p:sp>
            <p:sp>
              <p:nvSpPr>
                <p:cNvPr id="39" name="AutoShape 63"/>
                <p:cNvSpPr>
                  <a:spLocks noChangeArrowheads="1"/>
                </p:cNvSpPr>
                <p:nvPr/>
              </p:nvSpPr>
              <p:spPr bwMode="auto">
                <a:xfrm>
                  <a:off x="1127" y="3131"/>
                  <a:ext cx="102" cy="8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8080"/>
                </a:solidFill>
                <a:ln w="15840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18" charset="2"/>
                  </a:endParaRPr>
                </a:p>
              </p:txBody>
            </p:sp>
            <p:sp>
              <p:nvSpPr>
                <p:cNvPr id="40" name="AutoShape 64"/>
                <p:cNvSpPr>
                  <a:spLocks noChangeArrowheads="1"/>
                </p:cNvSpPr>
                <p:nvPr/>
              </p:nvSpPr>
              <p:spPr bwMode="auto">
                <a:xfrm>
                  <a:off x="1549" y="3006"/>
                  <a:ext cx="101" cy="8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8080"/>
                </a:solidFill>
                <a:ln w="15840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18" charset="2"/>
                  </a:endParaRPr>
                </a:p>
              </p:txBody>
            </p:sp>
            <p:sp>
              <p:nvSpPr>
                <p:cNvPr id="41" name="AutoShape 65"/>
                <p:cNvSpPr>
                  <a:spLocks noChangeArrowheads="1"/>
                </p:cNvSpPr>
                <p:nvPr/>
              </p:nvSpPr>
              <p:spPr bwMode="auto">
                <a:xfrm>
                  <a:off x="1314" y="3100"/>
                  <a:ext cx="101" cy="8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8080"/>
                </a:solidFill>
                <a:ln w="15840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18" charset="2"/>
                  </a:endParaRPr>
                </a:p>
              </p:txBody>
            </p:sp>
          </p:grpSp>
          <p:sp>
            <p:nvSpPr>
              <p:cNvPr id="33" name="AutoShape 66"/>
              <p:cNvSpPr>
                <a:spLocks noChangeArrowheads="1"/>
              </p:cNvSpPr>
              <p:nvPr/>
            </p:nvSpPr>
            <p:spPr bwMode="auto">
              <a:xfrm>
                <a:off x="579" y="2580"/>
                <a:ext cx="1272" cy="493"/>
              </a:xfrm>
              <a:prstGeom prst="diamond">
                <a:avLst/>
              </a:prstGeom>
              <a:blipFill dpi="0" rotWithShape="0">
                <a:blip r:embed="rId4" cstate="print"/>
                <a:srcRect/>
                <a:stretch>
                  <a:fillRect/>
                </a:stretch>
              </a:blipFill>
              <a:ln w="1584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endParaRPr>
              </a:p>
            </p:txBody>
          </p:sp>
          <p:sp>
            <p:nvSpPr>
              <p:cNvPr id="34" name="AutoShape 67"/>
              <p:cNvSpPr>
                <a:spLocks noChangeArrowheads="1"/>
              </p:cNvSpPr>
              <p:nvPr/>
            </p:nvSpPr>
            <p:spPr bwMode="auto">
              <a:xfrm>
                <a:off x="579" y="2409"/>
                <a:ext cx="1272" cy="493"/>
              </a:xfrm>
              <a:prstGeom prst="diamond">
                <a:avLst/>
              </a:prstGeom>
              <a:blipFill dpi="0" rotWithShape="0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584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endParaRPr>
              </a:p>
            </p:txBody>
          </p:sp>
          <p:sp>
            <p:nvSpPr>
              <p:cNvPr id="35" name="AutoShape 68"/>
              <p:cNvSpPr>
                <a:spLocks noChangeArrowheads="1"/>
              </p:cNvSpPr>
              <p:nvPr/>
            </p:nvSpPr>
            <p:spPr bwMode="auto">
              <a:xfrm>
                <a:off x="579" y="2163"/>
                <a:ext cx="1272" cy="493"/>
              </a:xfrm>
              <a:prstGeom prst="diamond">
                <a:avLst/>
              </a:prstGeom>
              <a:blipFill dpi="0" rotWithShape="0">
                <a:blip r:embed="rId6" cstate="print"/>
                <a:srcRect/>
                <a:stretch>
                  <a:fillRect/>
                </a:stretch>
              </a:blipFill>
              <a:ln w="1584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endParaRPr>
              </a:p>
            </p:txBody>
          </p:sp>
          <p:sp>
            <p:nvSpPr>
              <p:cNvPr id="36" name="AutoShape 69"/>
              <p:cNvSpPr>
                <a:spLocks noChangeArrowheads="1"/>
              </p:cNvSpPr>
              <p:nvPr/>
            </p:nvSpPr>
            <p:spPr bwMode="auto">
              <a:xfrm>
                <a:off x="579" y="1878"/>
                <a:ext cx="1272" cy="493"/>
              </a:xfrm>
              <a:prstGeom prst="diamond">
                <a:avLst/>
              </a:prstGeom>
              <a:blipFill dpi="0" rotWithShape="0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584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endParaRPr>
              </a:p>
            </p:txBody>
          </p:sp>
        </p:grpSp>
        <p:sp>
          <p:nvSpPr>
            <p:cNvPr id="13" name="Text Box 70"/>
            <p:cNvSpPr txBox="1">
              <a:spLocks noChangeArrowheads="1"/>
            </p:cNvSpPr>
            <p:nvPr/>
          </p:nvSpPr>
          <p:spPr bwMode="auto">
            <a:xfrm>
              <a:off x="2401888" y="2487415"/>
              <a:ext cx="1046097" cy="30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marL="87313" indent="-87313" defTabSz="449263" eaLnBrk="0" hangingPunct="0">
                <a:tabLst>
                  <a:tab pos="723900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defTabSz="449263" eaLnBrk="0" hangingPunct="0">
                <a:tabLst>
                  <a:tab pos="723900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defTabSz="449263" eaLnBrk="0" hangingPunct="0">
                <a:tabLst>
                  <a:tab pos="723900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defTabSz="449263" eaLnBrk="0" hangingPunct="0">
                <a:tabLst>
                  <a:tab pos="723900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defTabSz="449263" eaLnBrk="0" hangingPunct="0">
                <a:tabLst>
                  <a:tab pos="723900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87313" marR="0" lvl="0" indent="-87313" defTabSz="449263" eaLnBrk="1" fontAlgn="auto" latinLnBrk="0" hangingPunct="1">
                <a:lnSpc>
                  <a:spcPct val="100000"/>
                </a:lnSpc>
                <a:spcBef>
                  <a:spcPts val="888"/>
                </a:spcBef>
                <a:spcAft>
                  <a:spcPts val="888"/>
                </a:spcAft>
                <a:buClr>
                  <a:srgbClr val="000000"/>
                </a:buClr>
                <a:buSzPct val="80000"/>
                <a:buFont typeface="Wingdings" pitchFamily="2" charset="2"/>
                <a:buChar char="§"/>
                <a:tabLst>
                  <a:tab pos="723900" algn="l"/>
                </a:tabLst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Cadaster</a:t>
              </a:r>
              <a:endPara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" name="Text Box 71"/>
            <p:cNvSpPr txBox="1">
              <a:spLocks noChangeArrowheads="1"/>
            </p:cNvSpPr>
            <p:nvPr/>
          </p:nvSpPr>
          <p:spPr bwMode="auto">
            <a:xfrm>
              <a:off x="6664325" y="4040262"/>
              <a:ext cx="1868488" cy="30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defTabSz="4492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Soils</a:t>
              </a:r>
            </a:p>
          </p:txBody>
        </p:sp>
        <p:sp>
          <p:nvSpPr>
            <p:cNvPr id="15" name="Text Box 72"/>
            <p:cNvSpPr txBox="1">
              <a:spLocks noChangeArrowheads="1"/>
            </p:cNvSpPr>
            <p:nvPr/>
          </p:nvSpPr>
          <p:spPr bwMode="auto">
            <a:xfrm>
              <a:off x="6659563" y="3104158"/>
              <a:ext cx="2479675" cy="30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marL="87313" indent="-87313" defTabSz="449263" eaLnBrk="0" hangingPunct="0"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defTabSz="449263" eaLnBrk="0" hangingPunct="0"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defTabSz="449263" eaLnBrk="0" hangingPunct="0"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defTabSz="449263" eaLnBrk="0" hangingPunct="0"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defTabSz="449263" eaLnBrk="0" hangingPunct="0"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87313" marR="0" lvl="0" indent="-87313" defTabSz="4492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•"/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Demography</a:t>
              </a:r>
            </a:p>
          </p:txBody>
        </p:sp>
        <p:sp>
          <p:nvSpPr>
            <p:cNvPr id="16" name="Text Box 75"/>
            <p:cNvSpPr txBox="1">
              <a:spLocks noChangeArrowheads="1"/>
            </p:cNvSpPr>
            <p:nvPr/>
          </p:nvSpPr>
          <p:spPr bwMode="auto">
            <a:xfrm>
              <a:off x="6664325" y="2744118"/>
              <a:ext cx="2084388" cy="30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defTabSz="4492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Socio-economic</a:t>
              </a:r>
            </a:p>
          </p:txBody>
        </p:sp>
        <p:grpSp>
          <p:nvGrpSpPr>
            <p:cNvPr id="17" name="Group 76"/>
            <p:cNvGrpSpPr>
              <a:grpSpLocks/>
            </p:cNvGrpSpPr>
            <p:nvPr/>
          </p:nvGrpSpPr>
          <p:grpSpPr bwMode="auto">
            <a:xfrm>
              <a:off x="4705350" y="2619375"/>
              <a:ext cx="1987550" cy="2159000"/>
              <a:chOff x="3165" y="2060"/>
              <a:chExt cx="1252" cy="1360"/>
            </a:xfrm>
          </p:grpSpPr>
          <p:sp>
            <p:nvSpPr>
              <p:cNvPr id="24" name="AutoShape 77"/>
              <p:cNvSpPr>
                <a:spLocks noChangeArrowheads="1"/>
              </p:cNvSpPr>
              <p:nvPr/>
            </p:nvSpPr>
            <p:spPr bwMode="auto">
              <a:xfrm>
                <a:off x="3174" y="3057"/>
                <a:ext cx="1241" cy="364"/>
              </a:xfrm>
              <a:prstGeom prst="diamond">
                <a:avLst/>
              </a:prstGeom>
              <a:blipFill dpi="0" rotWithShape="0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584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endParaRPr>
              </a:p>
            </p:txBody>
          </p:sp>
          <p:sp>
            <p:nvSpPr>
              <p:cNvPr id="25" name="AutoShape 78"/>
              <p:cNvSpPr>
                <a:spLocks noChangeArrowheads="1"/>
              </p:cNvSpPr>
              <p:nvPr/>
            </p:nvSpPr>
            <p:spPr bwMode="auto">
              <a:xfrm>
                <a:off x="3176" y="2873"/>
                <a:ext cx="1242" cy="364"/>
              </a:xfrm>
              <a:prstGeom prst="diamond">
                <a:avLst/>
              </a:prstGeom>
              <a:blipFill dpi="0" rotWithShape="0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584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endParaRPr>
              </a:p>
            </p:txBody>
          </p:sp>
          <p:sp>
            <p:nvSpPr>
              <p:cNvPr id="26" name="AutoShape 79"/>
              <p:cNvSpPr>
                <a:spLocks noChangeArrowheads="1"/>
              </p:cNvSpPr>
              <p:nvPr/>
            </p:nvSpPr>
            <p:spPr bwMode="auto">
              <a:xfrm>
                <a:off x="3174" y="2682"/>
                <a:ext cx="1242" cy="374"/>
              </a:xfrm>
              <a:prstGeom prst="diamond">
                <a:avLst/>
              </a:prstGeom>
              <a:blipFill dpi="0" rotWithShape="0"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584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endParaRPr>
              </a:p>
            </p:txBody>
          </p:sp>
          <p:sp>
            <p:nvSpPr>
              <p:cNvPr id="27" name="AutoShape 80"/>
              <p:cNvSpPr>
                <a:spLocks noChangeArrowheads="1"/>
              </p:cNvSpPr>
              <p:nvPr/>
            </p:nvSpPr>
            <p:spPr bwMode="auto">
              <a:xfrm>
                <a:off x="3165" y="2464"/>
                <a:ext cx="1242" cy="374"/>
              </a:xfrm>
              <a:prstGeom prst="diamond">
                <a:avLst/>
              </a:prstGeom>
              <a:blipFill dpi="0" rotWithShape="0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584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endParaRPr>
              </a:p>
            </p:txBody>
          </p:sp>
          <p:sp>
            <p:nvSpPr>
              <p:cNvPr id="28" name="AutoShape 81"/>
              <p:cNvSpPr>
                <a:spLocks noChangeArrowheads="1"/>
              </p:cNvSpPr>
              <p:nvPr/>
            </p:nvSpPr>
            <p:spPr bwMode="auto">
              <a:xfrm>
                <a:off x="3165" y="2255"/>
                <a:ext cx="1242" cy="374"/>
              </a:xfrm>
              <a:prstGeom prst="diamond">
                <a:avLst/>
              </a:prstGeom>
              <a:blipFill dpi="0" rotWithShape="0"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584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endParaRPr>
              </a:p>
            </p:txBody>
          </p:sp>
          <p:sp>
            <p:nvSpPr>
              <p:cNvPr id="29" name="AutoShape 82"/>
              <p:cNvSpPr>
                <a:spLocks noChangeArrowheads="1"/>
              </p:cNvSpPr>
              <p:nvPr/>
            </p:nvSpPr>
            <p:spPr bwMode="auto">
              <a:xfrm>
                <a:off x="3174" y="2060"/>
                <a:ext cx="1193" cy="374"/>
              </a:xfrm>
              <a:prstGeom prst="diamond">
                <a:avLst/>
              </a:prstGeom>
              <a:blipFill dpi="0" rotWithShape="0"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584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endParaRPr>
              </a:p>
            </p:txBody>
          </p:sp>
        </p:grpSp>
        <p:sp>
          <p:nvSpPr>
            <p:cNvPr id="18" name="Rectangle 85"/>
            <p:cNvSpPr>
              <a:spLocks noChangeArrowheads="1"/>
            </p:cNvSpPr>
            <p:nvPr/>
          </p:nvSpPr>
          <p:spPr bwMode="auto">
            <a:xfrm>
              <a:off x="1413669" y="1607141"/>
              <a:ext cx="1797585" cy="37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4492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Reference Data</a:t>
              </a:r>
              <a:endPara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86"/>
            <p:cNvSpPr>
              <a:spLocks noChangeArrowheads="1"/>
            </p:cNvSpPr>
            <p:nvPr/>
          </p:nvSpPr>
          <p:spPr bwMode="auto">
            <a:xfrm>
              <a:off x="5929313" y="1601788"/>
              <a:ext cx="1674154" cy="37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4492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Thematic Data</a:t>
              </a:r>
            </a:p>
          </p:txBody>
        </p:sp>
        <p:sp>
          <p:nvSpPr>
            <p:cNvPr id="20" name="Text Box 93"/>
            <p:cNvSpPr txBox="1">
              <a:spLocks noChangeArrowheads="1"/>
            </p:cNvSpPr>
            <p:nvPr/>
          </p:nvSpPr>
          <p:spPr bwMode="auto">
            <a:xfrm>
              <a:off x="6732240" y="4887887"/>
              <a:ext cx="205740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defTabSz="4492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....</a:t>
              </a:r>
            </a:p>
          </p:txBody>
        </p:sp>
        <p:sp>
          <p:nvSpPr>
            <p:cNvPr id="21" name="Text Box 93"/>
            <p:cNvSpPr txBox="1">
              <a:spLocks noChangeArrowheads="1"/>
            </p:cNvSpPr>
            <p:nvPr/>
          </p:nvSpPr>
          <p:spPr bwMode="auto">
            <a:xfrm>
              <a:off x="6659563" y="4355381"/>
              <a:ext cx="2057400" cy="30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defTabSz="4492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Land cover and use</a:t>
              </a:r>
            </a:p>
          </p:txBody>
        </p:sp>
        <p:sp>
          <p:nvSpPr>
            <p:cNvPr id="22" name="Text Box 93"/>
            <p:cNvSpPr txBox="1">
              <a:spLocks noChangeArrowheads="1"/>
            </p:cNvSpPr>
            <p:nvPr/>
          </p:nvSpPr>
          <p:spPr bwMode="auto">
            <a:xfrm>
              <a:off x="6659563" y="3737347"/>
              <a:ext cx="2057400" cy="30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defTabSz="4492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Mineral Resources</a:t>
              </a:r>
            </a:p>
          </p:txBody>
        </p:sp>
        <p:sp>
          <p:nvSpPr>
            <p:cNvPr id="23" name="Text Box 72"/>
            <p:cNvSpPr txBox="1">
              <a:spLocks noChangeArrowheads="1"/>
            </p:cNvSpPr>
            <p:nvPr/>
          </p:nvSpPr>
          <p:spPr bwMode="auto">
            <a:xfrm>
              <a:off x="6659563" y="3391397"/>
              <a:ext cx="2479675" cy="30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marL="87313" indent="-87313" defTabSz="449263" eaLnBrk="0" hangingPunct="0"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defTabSz="449263" eaLnBrk="0" hangingPunct="0"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defTabSz="449263" eaLnBrk="0" hangingPunct="0"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defTabSz="449263" eaLnBrk="0" hangingPunct="0"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defTabSz="449263" eaLnBrk="0" hangingPunct="0"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87313" marR="0" lvl="0" indent="-87313" defTabSz="4492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•"/>
                <a:tabLst>
                  <a:tab pos="87313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Vegetal Covering</a:t>
              </a:r>
            </a:p>
          </p:txBody>
        </p:sp>
      </p:grpSp>
      <p:sp>
        <p:nvSpPr>
          <p:cNvPr id="42" name="Text Box 93"/>
          <p:cNvSpPr txBox="1">
            <a:spLocks noChangeArrowheads="1"/>
          </p:cNvSpPr>
          <p:nvPr/>
        </p:nvSpPr>
        <p:spPr bwMode="auto">
          <a:xfrm>
            <a:off x="2443163" y="5040313"/>
            <a:ext cx="20574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r>
              <a:rPr lang="en-GB" sz="1600">
                <a:solidFill>
                  <a:srgbClr val="000000"/>
                </a:solidFill>
                <a:cs typeface="Arial" charset="0"/>
              </a:rPr>
              <a:t> ....</a:t>
            </a:r>
          </a:p>
        </p:txBody>
      </p:sp>
    </p:spTree>
    <p:extLst>
      <p:ext uri="{BB962C8B-B14F-4D97-AF65-F5344CB8AC3E}">
        <p14:creationId xmlns:p14="http://schemas.microsoft.com/office/powerpoint/2010/main" val="3844732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30411" y="96976"/>
            <a:ext cx="7696200" cy="5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marR="0" lvl="0" indent="-342900" algn="ctr" defTabSz="914400" eaLnBrk="0" fontAlgn="auto" latinLnBrk="0" hangingPunct="0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Reference</a:t>
            </a:r>
            <a:r>
              <a:rPr kumimoji="0" lang="pt-BR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 Data</a:t>
            </a:r>
            <a:endParaRPr kumimoji="0" lang="pt-BR" sz="2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288" y="836613"/>
            <a:ext cx="8424862" cy="1892300"/>
          </a:xfrm>
          <a:prstGeom prst="rect">
            <a:avLst/>
          </a:prstGeom>
          <a:solidFill>
            <a:srgbClr val="99FFCC">
              <a:alpha val="34901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0" algn="just" eaLnBrk="0" hangingPunct="0">
              <a:spcBef>
                <a:spcPct val="50000"/>
              </a:spcBef>
              <a:defRPr/>
            </a:pPr>
            <a:r>
              <a:rPr lang="en-US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Reference Data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Data or groups of 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geospatial </a:t>
            </a: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data, which provide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general </a:t>
            </a: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information, for  non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particular </a:t>
            </a: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use, elaborated as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essential </a:t>
            </a: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bases for the geographical information referencing on the surface of the national territory. </a:t>
            </a:r>
          </a:p>
          <a:p>
            <a:pPr lvl="0" algn="just" eaLnBrk="0" hangingPunct="0">
              <a:spcBef>
                <a:spcPct val="50000"/>
              </a:spcBef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They constitute the basic inputs for </a:t>
            </a:r>
            <a:r>
              <a:rPr lang="en-US" b="1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georeferencing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and geographical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contextualization </a:t>
            </a: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of all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territorial specific themes</a:t>
            </a: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95263" y="2997200"/>
            <a:ext cx="8624887" cy="3489325"/>
            <a:chOff x="-17351" y="2996952"/>
            <a:chExt cx="8624776" cy="3489573"/>
          </a:xfrm>
        </p:grpSpPr>
        <p:graphicFrame>
          <p:nvGraphicFramePr>
            <p:cNvPr id="5" name="Object 2"/>
            <p:cNvGraphicFramePr>
              <a:graphicFrameLocks noChangeAspect="1"/>
            </p:cNvGraphicFramePr>
            <p:nvPr/>
          </p:nvGraphicFramePr>
          <p:xfrm>
            <a:off x="6346068" y="4998510"/>
            <a:ext cx="2261357" cy="14880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3" name="Imagem de Bitmap" r:id="rId3" imgW="7066667" imgH="4648849" progId="PBrush">
                    <p:embed/>
                  </p:oleObj>
                </mc:Choice>
                <mc:Fallback>
                  <p:oleObj name="Imagem de Bitmap" r:id="rId3" imgW="7066667" imgH="4648849" progId="PBrush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46068" y="4998510"/>
                          <a:ext cx="2261357" cy="14880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" name="Picture 21" descr="piraidosul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51" y="2996952"/>
              <a:ext cx="3187589" cy="3368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figura-0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3070110"/>
              <a:ext cx="2557165" cy="1727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m 8" descr="RBMC_2010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977" y="3066106"/>
              <a:ext cx="2780473" cy="3390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5460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63588" y="17463"/>
            <a:ext cx="7696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marR="0" lvl="0" indent="-342900" algn="ctr" defTabSz="914400" eaLnBrk="0" fontAlgn="auto" latinLnBrk="0" hangingPunct="0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Thematic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 Data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288" y="936019"/>
            <a:ext cx="8064500" cy="1569660"/>
          </a:xfrm>
          <a:prstGeom prst="rect">
            <a:avLst/>
          </a:prstGeom>
          <a:solidFill>
            <a:srgbClr val="FFC000">
              <a:alpha val="36078"/>
            </a:srgbClr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lvl="0" algn="just" eaLnBrk="0" hangingPunct="0">
              <a:spcBef>
                <a:spcPct val="50000"/>
              </a:spcBef>
              <a:defRPr/>
            </a:pPr>
            <a:r>
              <a:rPr kumimoji="0" lang="pt-B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Thematic</a:t>
            </a:r>
            <a:r>
              <a:rPr kumimoji="0" lang="pt-B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Data</a:t>
            </a:r>
            <a:r>
              <a:rPr kumimoji="0" lang="pt-B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D</a:t>
            </a:r>
            <a:r>
              <a:rPr lang="en-US" b="1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ata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or groups of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geospatial data on </a:t>
            </a: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 certain specific phenomenon in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an area of interest, or </a:t>
            </a: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in the whole country</a:t>
            </a:r>
            <a:r>
              <a:rPr kumimoji="0" lang="pt-B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</a:p>
          <a:p>
            <a:pPr lvl="0" algn="just" eaLnBrk="0" hangingPunct="0">
              <a:spcBef>
                <a:spcPct val="50000"/>
              </a:spcBef>
              <a:defRPr/>
            </a:pPr>
            <a:r>
              <a:rPr lang="en-US" b="1" kern="0" dirty="0" smtClean="0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Include </a:t>
            </a: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qualitative and quantitative values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spatially </a:t>
            </a: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referenced  to the reference data, and  are usually linked to the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main </a:t>
            </a: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objectives of the administration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at </a:t>
            </a: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their respective producing organizations. </a:t>
            </a:r>
          </a:p>
        </p:txBody>
      </p:sp>
      <p:pic>
        <p:nvPicPr>
          <p:cNvPr id="4" name="Picture 7" descr="D:\CENSO_2000\ATLAS\pag_036_ART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2924175"/>
            <a:ext cx="38671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D:\Temporario\cleber rm's luisa\soluções_alternativas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925" y="2924175"/>
            <a:ext cx="51371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696450" y="2571027"/>
            <a:ext cx="3763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Water Supply – Alternative Solutions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5288" y="2571027"/>
            <a:ext cx="3288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Distribution of Rural Population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502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23950" y="17463"/>
            <a:ext cx="7696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marR="0" lvl="0" indent="-342900" algn="ctr" defTabSz="914400" eaLnBrk="0" fontAlgn="auto" latinLnBrk="0" hangingPunct="0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GEOSPATIAL METADATA (GM)</a:t>
            </a:r>
          </a:p>
        </p:txBody>
      </p:sp>
      <p:sp>
        <p:nvSpPr>
          <p:cNvPr id="3" name="Retângulo 1"/>
          <p:cNvSpPr>
            <a:spLocks noChangeArrowheads="1"/>
          </p:cNvSpPr>
          <p:nvPr/>
        </p:nvSpPr>
        <p:spPr bwMode="auto">
          <a:xfrm>
            <a:off x="179387" y="647770"/>
            <a:ext cx="4968875" cy="4524315"/>
          </a:xfrm>
          <a:prstGeom prst="rect">
            <a:avLst/>
          </a:prstGeom>
          <a:solidFill>
            <a:srgbClr val="FFC000">
              <a:alpha val="46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9875" indent="-269875" algn="just" eaLnBrk="0" hangingPunct="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Data and information to </a:t>
            </a:r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register 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and describe geospatial data. They allow to locate, </a:t>
            </a:r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describe 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evaluate 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</a:t>
            </a:r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69875" indent="-269875" algn="just" eaLnBrk="0" hangingPunct="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Describe WHAT, 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WHERE, WHEN, AS and </a:t>
            </a:r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WHO, relates 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to the </a:t>
            </a:r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data production.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 algn="just" eaLnBrk="0" hangingPunct="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s-ES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Internacional </a:t>
            </a:r>
            <a:r>
              <a:rPr lang="es-ES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Metadata</a:t>
            </a:r>
            <a:r>
              <a:rPr lang="es-ES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Standard </a:t>
            </a:r>
            <a:r>
              <a:rPr lang="es-E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  </a:t>
            </a:r>
            <a:r>
              <a:rPr lang="pt-BR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ISO 19115: “</a:t>
            </a:r>
            <a:r>
              <a:rPr lang="pt-BR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Geographic</a:t>
            </a:r>
            <a:r>
              <a:rPr lang="pt-BR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pt-BR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Information</a:t>
            </a:r>
            <a:r>
              <a:rPr lang="pt-BR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– Metadata”. </a:t>
            </a:r>
            <a:endParaRPr lang="pt-BR" sz="1600" b="1" dirty="0">
              <a:solidFill>
                <a:schemeClr val="bg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 algn="just" eaLnBrk="0" hangingPunct="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pt-BR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pt-BR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Brazil</a:t>
            </a:r>
            <a:r>
              <a:rPr lang="pt-BR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– Perfil MGB da CONCAR, baseado na ISO </a:t>
            </a:r>
            <a:r>
              <a:rPr lang="pt-BR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19115:2003 – </a:t>
            </a:r>
            <a:r>
              <a:rPr lang="pt-BR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Metadata</a:t>
            </a:r>
            <a:r>
              <a:rPr lang="pt-BR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Profile</a:t>
            </a:r>
            <a:endParaRPr lang="pt-BR" b="1" dirty="0">
              <a:solidFill>
                <a:schemeClr val="bg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 algn="just" eaLnBrk="0" hangingPunct="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pt-BR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pt-BR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Brazilian</a:t>
            </a:r>
            <a:r>
              <a:rPr lang="pt-BR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Geospatial</a:t>
            </a:r>
            <a:r>
              <a:rPr lang="pt-BR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Metadata</a:t>
            </a:r>
            <a:r>
              <a:rPr lang="pt-BR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Profile </a:t>
            </a:r>
            <a:r>
              <a:rPr lang="pt-BR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was</a:t>
            </a:r>
            <a:r>
              <a:rPr lang="pt-BR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approved</a:t>
            </a:r>
            <a:r>
              <a:rPr lang="pt-BR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as </a:t>
            </a:r>
            <a:r>
              <a:rPr lang="pt-BR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official</a:t>
            </a:r>
            <a:r>
              <a:rPr lang="pt-BR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metadata</a:t>
            </a:r>
            <a:r>
              <a:rPr lang="pt-BR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for INDE </a:t>
            </a:r>
            <a:r>
              <a:rPr lang="pt-BR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on</a:t>
            </a:r>
            <a:r>
              <a:rPr lang="pt-BR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May </a:t>
            </a:r>
            <a:r>
              <a:rPr lang="pt-BR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2009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6011863" y="1601788"/>
          <a:ext cx="2447925" cy="334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Imagem de bitmap" r:id="rId3" imgW="3761905" imgH="5172797" progId="PBrush">
                  <p:embed/>
                </p:oleObj>
              </mc:Choice>
              <mc:Fallback>
                <p:oleObj name="Imagem de bitmap" r:id="rId3" imgW="3761905" imgH="5172797" progId="PBrush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1601788"/>
                        <a:ext cx="2447925" cy="334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FFCC">
                                <a:alpha val="30196"/>
                              </a:srgb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9 CuadroTexto"/>
          <p:cNvSpPr txBox="1"/>
          <p:nvPr/>
        </p:nvSpPr>
        <p:spPr>
          <a:xfrm>
            <a:off x="5076825" y="5087938"/>
            <a:ext cx="4032250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0" kern="0" dirty="0">
                <a:solidFill>
                  <a:srgbClr val="002060"/>
                </a:solidFill>
                <a:latin typeface="Arial" pitchFamily="34" charset="0"/>
              </a:rPr>
              <a:t>http://www.concar.gov.br/arquivo/Perfil_MGB_Final_v1_homologado.pdf</a:t>
            </a:r>
          </a:p>
        </p:txBody>
      </p:sp>
    </p:spTree>
    <p:extLst>
      <p:ext uri="{BB962C8B-B14F-4D97-AF65-F5344CB8AC3E}">
        <p14:creationId xmlns:p14="http://schemas.microsoft.com/office/powerpoint/2010/main" val="160630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23950" y="17463"/>
            <a:ext cx="7696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marR="0" lvl="0" indent="-342900" algn="ctr" defTabSz="914400" eaLnBrk="0" fontAlgn="auto" latinLnBrk="0" hangingPunct="0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Geoservices</a:t>
            </a:r>
            <a:endParaRPr kumimoji="0" lang="pt-BR" sz="2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" name="Retângulo 1"/>
          <p:cNvSpPr>
            <a:spLocks noChangeArrowheads="1"/>
          </p:cNvSpPr>
          <p:nvPr/>
        </p:nvSpPr>
        <p:spPr bwMode="auto">
          <a:xfrm>
            <a:off x="250825" y="1228397"/>
            <a:ext cx="417671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Functionalities worked by a browser, through Internet, that one SDI offers to users to access and to process data and geospatial metadata.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There are visualization </a:t>
            </a:r>
            <a:r>
              <a:rPr lang="en-US" sz="1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geoservices</a:t>
            </a:r>
            <a:r>
              <a:rPr lang="en-U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maps, data and metadata consultations, </a:t>
            </a:r>
            <a:r>
              <a:rPr lang="en-US" sz="1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vectorial</a:t>
            </a:r>
            <a:r>
              <a:rPr lang="en-U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data transactions, Geographical Names (Gazetteer), etc.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Allow to access data of producers in any way, in any computational environment or in any GIS, where they have been produced and maintained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web </a:t>
            </a:r>
            <a:r>
              <a:rPr lang="en-US" sz="1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geoservices</a:t>
            </a:r>
            <a:r>
              <a:rPr lang="en-U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used in any SDI follow public and open interfaces defined by the Open Geospatial Consortium - OGC</a:t>
            </a:r>
          </a:p>
        </p:txBody>
      </p:sp>
      <p:pic>
        <p:nvPicPr>
          <p:cNvPr id="4" name="Picture 5" descr="http://error405.com/wp-content/uploads/2010/08/GMapCatchert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919" y="2709069"/>
            <a:ext cx="20447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://www.esri.com/software/arcgis/explorer/graphics/weather_not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789" y="5138530"/>
            <a:ext cx="1822960" cy="145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http://mundogeo.com/wp-content/uploads/2012/03/WebGeo-Embu-das-Art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3943" y="4481995"/>
            <a:ext cx="2349314" cy="138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15"/>
          <p:cNvSpPr>
            <a:spLocks noChangeArrowheads="1"/>
          </p:cNvSpPr>
          <p:nvPr/>
        </p:nvSpPr>
        <p:spPr bwMode="auto">
          <a:xfrm>
            <a:off x="7488238" y="1700213"/>
            <a:ext cx="720725" cy="288925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  WMS</a:t>
            </a:r>
          </a:p>
        </p:txBody>
      </p:sp>
      <p:sp>
        <p:nvSpPr>
          <p:cNvPr id="8" name="Retângulo de cantos arredondados 16"/>
          <p:cNvSpPr>
            <a:spLocks noChangeArrowheads="1"/>
          </p:cNvSpPr>
          <p:nvPr/>
        </p:nvSpPr>
        <p:spPr bwMode="auto">
          <a:xfrm>
            <a:off x="7488238" y="2133600"/>
            <a:ext cx="720725" cy="287338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   WFS</a:t>
            </a:r>
          </a:p>
        </p:txBody>
      </p:sp>
      <p:sp>
        <p:nvSpPr>
          <p:cNvPr id="9" name="Retângulo de cantos arredondados 17"/>
          <p:cNvSpPr>
            <a:spLocks noChangeArrowheads="1"/>
          </p:cNvSpPr>
          <p:nvPr/>
        </p:nvSpPr>
        <p:spPr bwMode="auto">
          <a:xfrm>
            <a:off x="7488238" y="2565400"/>
            <a:ext cx="720725" cy="287338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   WCS</a:t>
            </a:r>
          </a:p>
        </p:txBody>
      </p:sp>
      <p:sp>
        <p:nvSpPr>
          <p:cNvPr id="10" name="Retângulo de cantos arredondados 18"/>
          <p:cNvSpPr>
            <a:spLocks noChangeArrowheads="1"/>
          </p:cNvSpPr>
          <p:nvPr/>
        </p:nvSpPr>
        <p:spPr bwMode="auto">
          <a:xfrm>
            <a:off x="7488238" y="2997200"/>
            <a:ext cx="720725" cy="287338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  CSW</a:t>
            </a:r>
          </a:p>
        </p:txBody>
      </p:sp>
      <p:sp>
        <p:nvSpPr>
          <p:cNvPr id="11" name="Retângulo de cantos arredondados 19"/>
          <p:cNvSpPr>
            <a:spLocks noChangeArrowheads="1"/>
          </p:cNvSpPr>
          <p:nvPr/>
        </p:nvSpPr>
        <p:spPr bwMode="auto">
          <a:xfrm>
            <a:off x="7667625" y="3429000"/>
            <a:ext cx="1225550" cy="431800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 GAZETTEER</a:t>
            </a:r>
          </a:p>
        </p:txBody>
      </p:sp>
      <p:sp>
        <p:nvSpPr>
          <p:cNvPr id="12" name="Retângulo de cantos arredondados 20"/>
          <p:cNvSpPr>
            <a:spLocks noChangeArrowheads="1"/>
          </p:cNvSpPr>
          <p:nvPr/>
        </p:nvSpPr>
        <p:spPr bwMode="auto">
          <a:xfrm>
            <a:off x="4537075" y="1484313"/>
            <a:ext cx="1800225" cy="576262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   </a:t>
            </a:r>
            <a:r>
              <a:rPr kumimoji="0" lang="pt-B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Geoservices</a:t>
            </a: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OGC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13" name="Conector em curva 22"/>
          <p:cNvCxnSpPr>
            <a:cxnSpLocks noChangeShapeType="1"/>
            <a:stCxn id="12" idx="3"/>
            <a:endCxn id="7" idx="1"/>
          </p:cNvCxnSpPr>
          <p:nvPr/>
        </p:nvCxnSpPr>
        <p:spPr bwMode="auto">
          <a:xfrm>
            <a:off x="6337300" y="1773238"/>
            <a:ext cx="1150938" cy="71437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Conector em curva 24"/>
          <p:cNvCxnSpPr>
            <a:cxnSpLocks noChangeShapeType="1"/>
            <a:endCxn id="8" idx="1"/>
          </p:cNvCxnSpPr>
          <p:nvPr/>
        </p:nvCxnSpPr>
        <p:spPr bwMode="auto">
          <a:xfrm>
            <a:off x="6337300" y="1989138"/>
            <a:ext cx="1150938" cy="287337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Conector em curva 28"/>
          <p:cNvCxnSpPr>
            <a:cxnSpLocks noChangeShapeType="1"/>
            <a:endCxn id="9" idx="1"/>
          </p:cNvCxnSpPr>
          <p:nvPr/>
        </p:nvCxnSpPr>
        <p:spPr bwMode="auto">
          <a:xfrm>
            <a:off x="6264275" y="2060575"/>
            <a:ext cx="1223963" cy="6477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Forma 32"/>
          <p:cNvCxnSpPr>
            <a:cxnSpLocks noChangeShapeType="1"/>
            <a:endCxn id="10" idx="1"/>
          </p:cNvCxnSpPr>
          <p:nvPr/>
        </p:nvCxnSpPr>
        <p:spPr bwMode="auto">
          <a:xfrm>
            <a:off x="5688013" y="2060575"/>
            <a:ext cx="1800225" cy="1081088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Conector em curva 34"/>
          <p:cNvCxnSpPr>
            <a:cxnSpLocks noChangeShapeType="1"/>
            <a:endCxn id="11" idx="1"/>
          </p:cNvCxnSpPr>
          <p:nvPr/>
        </p:nvCxnSpPr>
        <p:spPr bwMode="auto">
          <a:xfrm>
            <a:off x="5580063" y="2060575"/>
            <a:ext cx="2087562" cy="1584325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05674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06506" y="87037"/>
            <a:ext cx="7696200" cy="5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marR="0" lvl="0" indent="-342900" algn="ctr" defTabSz="914400" eaLnBrk="0" fontAlgn="auto" latinLnBrk="0" hangingPunct="0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Web </a:t>
            </a: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Map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 Service (WMS)</a:t>
            </a:r>
          </a:p>
        </p:txBody>
      </p:sp>
      <p:sp>
        <p:nvSpPr>
          <p:cNvPr id="3" name="30 Forma libre"/>
          <p:cNvSpPr/>
          <p:nvPr/>
        </p:nvSpPr>
        <p:spPr bwMode="auto">
          <a:xfrm>
            <a:off x="251520" y="1340768"/>
            <a:ext cx="5257800" cy="4248472"/>
          </a:xfrm>
          <a:custGeom>
            <a:avLst/>
            <a:gdLst>
              <a:gd name="connsiteX0" fmla="*/ 0 w 3000396"/>
              <a:gd name="connsiteY0" fmla="*/ 0 h 1137246"/>
              <a:gd name="connsiteX1" fmla="*/ 3000396 w 3000396"/>
              <a:gd name="connsiteY1" fmla="*/ 0 h 1137246"/>
              <a:gd name="connsiteX2" fmla="*/ 3000396 w 3000396"/>
              <a:gd name="connsiteY2" fmla="*/ 1137246 h 1137246"/>
              <a:gd name="connsiteX3" fmla="*/ 0 w 3000396"/>
              <a:gd name="connsiteY3" fmla="*/ 1137246 h 1137246"/>
              <a:gd name="connsiteX4" fmla="*/ 0 w 3000396"/>
              <a:gd name="connsiteY4" fmla="*/ 0 h 113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0396" h="1137246">
                <a:moveTo>
                  <a:pt x="0" y="0"/>
                </a:moveTo>
                <a:lnTo>
                  <a:pt x="3000396" y="0"/>
                </a:lnTo>
                <a:lnTo>
                  <a:pt x="3000396" y="1137246"/>
                </a:lnTo>
                <a:lnTo>
                  <a:pt x="0" y="1137246"/>
                </a:lnTo>
                <a:lnTo>
                  <a:pt x="0" y="0"/>
                </a:lnTo>
                <a:close/>
              </a:path>
            </a:pathLst>
          </a:custGeom>
          <a:solidFill>
            <a:srgbClr val="00CC99">
              <a:lumMod val="20000"/>
              <a:lumOff val="80000"/>
            </a:srgbClr>
          </a:solidFill>
          <a:ln w="9525" cap="flat" cmpd="sng" algn="ctr">
            <a:solidFill>
              <a:srgbClr val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232864" tIns="104140" rIns="232864" bIns="35560" spcCol="1270"/>
          <a:lstStyle/>
          <a:p>
            <a:pPr marL="273050" marR="0" lvl="2" indent="-177800" algn="just" defTabSz="22225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55600" lvl="2" indent="-273050" algn="just" defTabSz="222250" eaLnBrk="0" hangingPunct="0">
              <a:buFont typeface="Wingdings" pitchFamily="2" charset="2"/>
              <a:buChar char="q"/>
              <a:defRPr/>
            </a:pPr>
            <a:r>
              <a:rPr lang="en-US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Produces </a:t>
            </a:r>
            <a:r>
              <a:rPr lang="en-US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b="1" i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MAPS</a:t>
            </a:r>
            <a:r>
              <a:rPr lang="en-US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" starting from </a:t>
            </a:r>
            <a:r>
              <a:rPr lang="en-US" b="1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georeferenced</a:t>
            </a:r>
            <a:r>
              <a:rPr lang="en-US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data</a:t>
            </a:r>
          </a:p>
          <a:p>
            <a:pPr marL="355600" lvl="2" indent="-273050" algn="just" defTabSz="222250" eaLnBrk="0" hangingPunct="0">
              <a:buFont typeface="Wingdings" pitchFamily="2" charset="2"/>
              <a:buChar char="q"/>
              <a:defRPr/>
            </a:pP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55600" lvl="2" indent="-273050" algn="just" defTabSz="222250" eaLnBrk="0" hangingPunct="0">
              <a:buFont typeface="Wingdings" pitchFamily="2" charset="2"/>
              <a:buChar char="q"/>
              <a:defRPr/>
            </a:pPr>
            <a:r>
              <a:rPr lang="en-US" b="1" kern="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Doesn't </a:t>
            </a:r>
            <a:r>
              <a:rPr lang="en-US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access </a:t>
            </a:r>
            <a:r>
              <a:rPr lang="en-US" b="1" kern="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directly the data, </a:t>
            </a:r>
            <a:r>
              <a:rPr lang="en-US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only </a:t>
            </a:r>
            <a:r>
              <a:rPr lang="en-US" b="1" kern="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its </a:t>
            </a:r>
            <a:r>
              <a:rPr lang="en-US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graphic </a:t>
            </a:r>
            <a:r>
              <a:rPr lang="en-US" b="1" kern="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representation</a:t>
            </a:r>
          </a:p>
          <a:p>
            <a:pPr marL="355600" lvl="2" indent="-273050" algn="just" defTabSz="222250" eaLnBrk="0" hangingPunct="0">
              <a:buFont typeface="Wingdings" pitchFamily="2" charset="2"/>
              <a:buChar char="q"/>
              <a:defRPr/>
            </a:pP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55600" lvl="2" indent="-273050" algn="just" defTabSz="222250" eaLnBrk="0" hangingPunct="0">
              <a:buFont typeface="Wingdings" pitchFamily="2" charset="2"/>
              <a:buChar char="q"/>
              <a:defRPr/>
            </a:pPr>
            <a:r>
              <a:rPr lang="en-US" b="1" kern="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Allows </a:t>
            </a:r>
            <a:r>
              <a:rPr lang="en-US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to identify elements (features)</a:t>
            </a:r>
          </a:p>
          <a:p>
            <a:pPr marL="355600" marR="0" lvl="2" indent="-273050" algn="just" defTabSz="22225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55600" lvl="2" indent="-273050" algn="just" defTabSz="222250" eaLnBrk="0" hangingPunct="0">
              <a:buFont typeface="Wingdings" pitchFamily="2" charset="2"/>
              <a:buChar char="q"/>
              <a:defRPr/>
            </a:pPr>
            <a:r>
              <a:rPr lang="en-US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b="1" kern="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produced "</a:t>
            </a:r>
            <a:r>
              <a:rPr lang="en-US" b="1" i="1" kern="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MAP</a:t>
            </a:r>
            <a:r>
              <a:rPr lang="en-US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" can cross information of </a:t>
            </a:r>
            <a:r>
              <a:rPr lang="en-US" b="1" kern="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raster </a:t>
            </a:r>
            <a:r>
              <a:rPr lang="en-US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and/or </a:t>
            </a:r>
            <a:r>
              <a:rPr lang="en-US" b="1" kern="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vector </a:t>
            </a:r>
            <a:r>
              <a:rPr lang="en-US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layers</a:t>
            </a:r>
            <a:endParaRPr lang="en-US" b="1" kern="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355600" lvl="2" indent="-273050" algn="just" defTabSz="222250" eaLnBrk="0" hangingPunct="0">
              <a:buFont typeface="Wingdings" pitchFamily="2" charset="2"/>
              <a:buChar char="q"/>
              <a:defRPr/>
            </a:pP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55600" lvl="2" indent="-273050" algn="just" defTabSz="222250" eaLnBrk="0" hangingPunct="0">
              <a:buFont typeface="Wingdings" pitchFamily="2" charset="2"/>
              <a:buChar char="q"/>
              <a:defRPr/>
            </a:pPr>
            <a:r>
              <a:rPr lang="en-US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It allows </a:t>
            </a:r>
            <a:r>
              <a:rPr lang="en-US" b="1" kern="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overlap </a:t>
            </a:r>
            <a:r>
              <a:rPr lang="en-US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layers in different </a:t>
            </a:r>
            <a:r>
              <a:rPr lang="en-US" b="1" kern="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Spatial Reference Systems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5724525" y="1125538"/>
            <a:ext cx="3133725" cy="4375150"/>
            <a:chOff x="6357938" y="1785938"/>
            <a:chExt cx="2500312" cy="37147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938" y="1785938"/>
              <a:ext cx="1495425" cy="1357312"/>
            </a:xfrm>
            <a:prstGeom prst="rect">
              <a:avLst/>
            </a:prstGeom>
            <a:noFill/>
            <a:ln w="19050">
              <a:solidFill>
                <a:srgbClr val="00CC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6563" y="2714625"/>
              <a:ext cx="2071687" cy="1571625"/>
            </a:xfrm>
            <a:prstGeom prst="rect">
              <a:avLst/>
            </a:prstGeom>
            <a:noFill/>
            <a:ln w="19050">
              <a:solidFill>
                <a:srgbClr val="00CC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375" y="3929063"/>
              <a:ext cx="1733550" cy="1571625"/>
            </a:xfrm>
            <a:prstGeom prst="rect">
              <a:avLst/>
            </a:prstGeom>
            <a:noFill/>
            <a:ln w="19050">
              <a:solidFill>
                <a:srgbClr val="00CC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4869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67359" y="17463"/>
            <a:ext cx="7696200" cy="5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marR="0" lvl="0" indent="-342900" algn="ctr" defTabSz="914400" eaLnBrk="0" fontAlgn="auto" latinLnBrk="0" hangingPunct="0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Web </a:t>
            </a: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Feature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 Service (WFS)</a:t>
            </a:r>
          </a:p>
        </p:txBody>
      </p:sp>
      <p:sp>
        <p:nvSpPr>
          <p:cNvPr id="3" name="7 Forma libre"/>
          <p:cNvSpPr/>
          <p:nvPr/>
        </p:nvSpPr>
        <p:spPr bwMode="auto">
          <a:xfrm>
            <a:off x="35496" y="1196752"/>
            <a:ext cx="5616624" cy="4176464"/>
          </a:xfrm>
          <a:custGeom>
            <a:avLst/>
            <a:gdLst>
              <a:gd name="connsiteX0" fmla="*/ 0 w 3000396"/>
              <a:gd name="connsiteY0" fmla="*/ 0 h 1137246"/>
              <a:gd name="connsiteX1" fmla="*/ 3000396 w 3000396"/>
              <a:gd name="connsiteY1" fmla="*/ 0 h 1137246"/>
              <a:gd name="connsiteX2" fmla="*/ 3000396 w 3000396"/>
              <a:gd name="connsiteY2" fmla="*/ 1137246 h 1137246"/>
              <a:gd name="connsiteX3" fmla="*/ 0 w 3000396"/>
              <a:gd name="connsiteY3" fmla="*/ 1137246 h 1137246"/>
              <a:gd name="connsiteX4" fmla="*/ 0 w 3000396"/>
              <a:gd name="connsiteY4" fmla="*/ 0 h 113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0396" h="1137246">
                <a:moveTo>
                  <a:pt x="0" y="0"/>
                </a:moveTo>
                <a:lnTo>
                  <a:pt x="3000396" y="0"/>
                </a:lnTo>
                <a:lnTo>
                  <a:pt x="3000396" y="1137246"/>
                </a:lnTo>
                <a:lnTo>
                  <a:pt x="0" y="1137246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18000"/>
            </a:srgb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232864" tIns="104140" rIns="232864" bIns="35560" spcCol="1270"/>
          <a:lstStyle/>
          <a:p>
            <a:pPr marL="57150" marR="0" lvl="1" indent="-57150" algn="just" defTabSz="22225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s-MX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58763" lvl="1" indent="-258763" algn="just" defTabSz="222250" eaLnBrk="0" hangingPunct="0">
              <a:buFont typeface="Wingdings" pitchFamily="2" charset="2"/>
              <a:buChar char="q"/>
              <a:tabLst>
                <a:tab pos="258763" algn="l"/>
              </a:tabLst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Produces "MAPS" starting from </a:t>
            </a:r>
            <a:r>
              <a:rPr lang="en-US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georeferenced</a:t>
            </a:r>
            <a:r>
              <a:rPr lang="en-US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data</a:t>
            </a:r>
          </a:p>
          <a:p>
            <a:pPr marL="0" marR="0" lvl="2" indent="0" algn="just" defTabSz="22225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lvl="2" algn="just" defTabSz="222250" eaLnBrk="0" hangingPunct="0">
              <a:buFont typeface="Wingdings" pitchFamily="2" charset="2"/>
              <a:buChar char="q"/>
              <a:defRPr/>
            </a:pPr>
            <a:r>
              <a:rPr lang="en-US" b="1" kern="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access </a:t>
            </a:r>
            <a:r>
              <a:rPr lang="en-US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directly the </a:t>
            </a:r>
            <a:r>
              <a:rPr lang="en-US" b="1" kern="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itchFamily="34" charset="0"/>
                <a:cs typeface="Arial" pitchFamily="34" charset="0"/>
              </a:rPr>
              <a:t>data</a:t>
            </a:r>
          </a:p>
          <a:p>
            <a:pPr marL="0" lvl="2" algn="just" defTabSz="222250" eaLnBrk="0" hangingPunct="0">
              <a:defRPr/>
            </a:pP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2" indent="0" algn="just" defTabSz="22225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CO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It´s</a:t>
            </a:r>
            <a:r>
              <a:rPr kumimoji="0" lang="es-CO" sz="1800" b="1" i="0" u="none" strike="noStrike" kern="0" cap="none" spc="0" normalizeH="0" noProof="0" dirty="0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CO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obtained</a:t>
            </a:r>
            <a:r>
              <a:rPr kumimoji="0" lang="es-CO" sz="1800" b="1" i="0" u="none" strike="noStrike" kern="0" cap="none" spc="0" normalizeH="0" noProof="0" dirty="0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vector data (</a:t>
            </a:r>
            <a:r>
              <a:rPr kumimoji="0" lang="es-CO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GML </a:t>
            </a:r>
            <a:r>
              <a:rPr kumimoji="0" lang="es-CO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standard</a:t>
            </a:r>
            <a:r>
              <a:rPr kumimoji="0" lang="es-CO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2" indent="0" algn="just" defTabSz="22225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58763" marR="0" lvl="2" indent="-258763" algn="just" defTabSz="22225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s-CO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Allows</a:t>
            </a:r>
            <a:r>
              <a:rPr kumimoji="0" lang="es-CO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CO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</a:t>
            </a:r>
            <a:r>
              <a:rPr kumimoji="0" lang="es-CO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</a:t>
            </a:r>
            <a:r>
              <a:rPr kumimoji="0" lang="es-E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onsult</a:t>
            </a:r>
            <a:r>
              <a:rPr kumimoji="0" 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atributes of a </a:t>
            </a:r>
            <a:r>
              <a:rPr kumimoji="0" lang="es-E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geospatial</a:t>
            </a:r>
            <a:r>
              <a:rPr kumimoji="0" 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E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feature</a:t>
            </a:r>
            <a:r>
              <a:rPr kumimoji="0" 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s-E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feature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258763" marR="0" lvl="2" indent="-258763" algn="just" defTabSz="22225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58763" marR="0" lvl="2" indent="-258763" algn="just" defTabSz="22225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E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Allows</a:t>
            </a:r>
            <a:r>
              <a:rPr kumimoji="0" lang="es-ES" sz="1800" b="1" i="0" u="none" strike="noStrike" kern="0" cap="none" spc="0" normalizeH="0" noProof="0" dirty="0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atribute </a:t>
            </a:r>
            <a:r>
              <a:rPr kumimoji="0" lang="es-E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edition</a:t>
            </a:r>
            <a:r>
              <a:rPr kumimoji="0" 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(WFS-T)</a:t>
            </a:r>
          </a:p>
          <a:p>
            <a:pPr marL="0" marR="0" lvl="2" indent="0" algn="just" defTabSz="22225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2" indent="0" algn="just" defTabSz="22225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2" indent="0" algn="just" defTabSz="22225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2" indent="0" algn="just" defTabSz="22225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s-CO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2" indent="0" algn="just" defTabSz="22225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1" indent="0" algn="just" defTabSz="22225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795963" y="1071563"/>
            <a:ext cx="3133725" cy="4878387"/>
            <a:chOff x="6429375" y="1571625"/>
            <a:chExt cx="2500313" cy="4214813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375" y="1571625"/>
              <a:ext cx="1785938" cy="1785775"/>
            </a:xfrm>
            <a:prstGeom prst="rect">
              <a:avLst/>
            </a:prstGeom>
            <a:noFill/>
            <a:ln w="19050">
              <a:solidFill>
                <a:srgbClr val="00CC99">
                  <a:lumMod val="40000"/>
                  <a:lumOff val="60000"/>
                </a:srgbClr>
              </a:solidFill>
              <a:miter lim="800000"/>
              <a:headEnd/>
              <a:tailEnd/>
            </a:ln>
          </p:spPr>
        </p:pic>
        <p:pic>
          <p:nvPicPr>
            <p:cNvPr id="6" name="Picture 1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2928938"/>
              <a:ext cx="2071688" cy="1571625"/>
            </a:xfrm>
            <a:prstGeom prst="rect">
              <a:avLst/>
            </a:prstGeom>
            <a:noFill/>
            <a:ln w="19050">
              <a:solidFill>
                <a:srgbClr val="00CC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375" y="4286250"/>
              <a:ext cx="2278063" cy="1500188"/>
            </a:xfrm>
            <a:prstGeom prst="rect">
              <a:avLst/>
            </a:prstGeom>
            <a:noFill/>
            <a:ln w="9525">
              <a:solidFill>
                <a:srgbClr val="55729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5589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2779059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20000"/>
              </a:spcBef>
              <a:defRPr/>
            </a:pPr>
            <a:r>
              <a:rPr lang="pt-BR" sz="2800" kern="0" dirty="0" err="1" smtClean="0">
                <a:solidFill>
                  <a:srgbClr val="FFFF00"/>
                </a:solidFill>
              </a:rPr>
              <a:t>Brazilian</a:t>
            </a:r>
            <a:r>
              <a:rPr lang="pt-BR" sz="2800" kern="0" dirty="0" smtClean="0">
                <a:solidFill>
                  <a:srgbClr val="FFFF00"/>
                </a:solidFill>
              </a:rPr>
              <a:t> </a:t>
            </a:r>
            <a:r>
              <a:rPr lang="pt-BR" sz="2800" kern="0" dirty="0" err="1" smtClean="0">
                <a:solidFill>
                  <a:srgbClr val="FFFF00"/>
                </a:solidFill>
              </a:rPr>
              <a:t>National</a:t>
            </a:r>
            <a:r>
              <a:rPr lang="pt-BR" sz="2800" kern="0" dirty="0" smtClean="0">
                <a:solidFill>
                  <a:srgbClr val="FFFF00"/>
                </a:solidFill>
              </a:rPr>
              <a:t> </a:t>
            </a:r>
            <a:r>
              <a:rPr lang="pt-BR" sz="2800" kern="0" dirty="0" err="1" smtClean="0">
                <a:solidFill>
                  <a:srgbClr val="FFFF00"/>
                </a:solidFill>
              </a:rPr>
              <a:t>Spatial</a:t>
            </a:r>
            <a:r>
              <a:rPr lang="pt-BR" sz="2800" kern="0" dirty="0" smtClean="0">
                <a:solidFill>
                  <a:srgbClr val="FFFF00"/>
                </a:solidFill>
              </a:rPr>
              <a:t> Data </a:t>
            </a:r>
            <a:r>
              <a:rPr lang="pt-BR" sz="2800" kern="0" dirty="0" err="1" smtClean="0">
                <a:solidFill>
                  <a:srgbClr val="FFFF00"/>
                </a:solidFill>
              </a:rPr>
              <a:t>Infrastructure</a:t>
            </a:r>
            <a:endParaRPr lang="pt-BR" sz="2800" dirty="0" smtClean="0"/>
          </a:p>
          <a:p>
            <a:pPr marL="342900" marR="0" lvl="0" indent="-342900" algn="ctr" defTabSz="914400" eaLnBrk="0" fontAlgn="auto" latinLnBrk="0" hangingPunct="0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INDE</a:t>
            </a:r>
          </a:p>
        </p:txBody>
      </p:sp>
    </p:spTree>
    <p:extLst>
      <p:ext uri="{BB962C8B-B14F-4D97-AF65-F5344CB8AC3E}">
        <p14:creationId xmlns:p14="http://schemas.microsoft.com/office/powerpoint/2010/main" val="319036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143000" y="106363"/>
            <a:ext cx="25606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pt-BR" sz="1800" b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pic>
        <p:nvPicPr>
          <p:cNvPr id="3" name="Picture 13" descr="logoCONC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052513"/>
            <a:ext cx="1238250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41"/>
          <p:cNvSpPr txBox="1">
            <a:spLocks noChangeArrowheads="1"/>
          </p:cNvSpPr>
          <p:nvPr/>
        </p:nvSpPr>
        <p:spPr bwMode="auto">
          <a:xfrm>
            <a:off x="3136168" y="747683"/>
            <a:ext cx="22525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Decree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n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</a:rPr>
              <a:t>º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6.666/08</a:t>
            </a:r>
          </a:p>
        </p:txBody>
      </p:sp>
      <p:graphicFrame>
        <p:nvGraphicFramePr>
          <p:cNvPr id="5" name="Object 1042"/>
          <p:cNvGraphicFramePr>
            <a:graphicFrameLocks noChangeAspect="1"/>
          </p:cNvGraphicFramePr>
          <p:nvPr/>
        </p:nvGraphicFramePr>
        <p:xfrm>
          <a:off x="5802313" y="1916113"/>
          <a:ext cx="3017837" cy="434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4" name="Imagem de bitmap" r:id="rId4" imgW="3390476" imgH="4877481" progId="PBrush">
                  <p:embed/>
                </p:oleObj>
              </mc:Choice>
              <mc:Fallback>
                <p:oleObj name="Imagem de bitmap" r:id="rId4" imgW="3390476" imgH="4877481" progId="PBrush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2313" y="1916113"/>
                        <a:ext cx="3017837" cy="434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FFCC">
                                <a:alpha val="30196"/>
                              </a:srgb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228600" y="2424113"/>
            <a:ext cx="2438400" cy="1964640"/>
          </a:xfrm>
          <a:prstGeom prst="rect">
            <a:avLst/>
          </a:prstGeom>
          <a:solidFill>
            <a:srgbClr val="5B92FF"/>
          </a:solidFill>
          <a:ln w="9525">
            <a:solidFill>
              <a:srgbClr val="0066FF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449263" eaLnBrk="0" fontAlgn="auto" latinLnBrk="0" hangingPunct="0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000099"/>
              </a:buClr>
              <a:buSzPct val="120000"/>
              <a:buFontTx/>
              <a:buNone/>
              <a:tabLst>
                <a:tab pos="2071688" algn="l"/>
                <a:tab pos="2520950" algn="l"/>
                <a:tab pos="2970213" algn="l"/>
                <a:tab pos="3419475" algn="l"/>
                <a:tab pos="3868738" algn="l"/>
                <a:tab pos="4318000" algn="l"/>
                <a:tab pos="4767263" algn="l"/>
                <a:tab pos="5216525" algn="l"/>
                <a:tab pos="5665788" algn="l"/>
                <a:tab pos="6115050" algn="l"/>
                <a:tab pos="6564313" algn="l"/>
                <a:tab pos="7013575" algn="l"/>
                <a:tab pos="7462838" algn="l"/>
                <a:tab pos="7912100" algn="l"/>
                <a:tab pos="8361363" algn="l"/>
                <a:tab pos="8810625" algn="l"/>
                <a:tab pos="9259888" algn="l"/>
              </a:tabLst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CONCAR</a:t>
            </a:r>
          </a:p>
          <a:p>
            <a:pPr marL="0" marR="0" lvl="0" indent="0" algn="ctr" defTabSz="449263" eaLnBrk="0" fontAlgn="auto" latinLnBrk="0" hangingPunct="0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000099"/>
              </a:buClr>
              <a:buSzPct val="120000"/>
              <a:buFontTx/>
              <a:buNone/>
              <a:tabLst>
                <a:tab pos="2071688" algn="l"/>
                <a:tab pos="2520950" algn="l"/>
                <a:tab pos="2970213" algn="l"/>
                <a:tab pos="3419475" algn="l"/>
                <a:tab pos="3868738" algn="l"/>
                <a:tab pos="4318000" algn="l"/>
                <a:tab pos="4767263" algn="l"/>
                <a:tab pos="5216525" algn="l"/>
                <a:tab pos="5665788" algn="l"/>
                <a:tab pos="6115050" algn="l"/>
                <a:tab pos="6564313" algn="l"/>
                <a:tab pos="7013575" algn="l"/>
                <a:tab pos="7462838" algn="l"/>
                <a:tab pos="7912100" algn="l"/>
                <a:tab pos="8361363" algn="l"/>
                <a:tab pos="8810625" algn="l"/>
                <a:tab pos="9259888" algn="l"/>
              </a:tabLst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INDE Coordination</a:t>
            </a:r>
          </a:p>
          <a:p>
            <a:pPr marL="0" marR="0" lvl="0" indent="0" algn="ctr" defTabSz="449263" eaLnBrk="0" fontAlgn="auto" latinLnBrk="0" hangingPunct="0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000099"/>
              </a:buClr>
              <a:buSzPct val="120000"/>
              <a:buFontTx/>
              <a:buNone/>
              <a:tabLst>
                <a:tab pos="2071688" algn="l"/>
                <a:tab pos="2520950" algn="l"/>
                <a:tab pos="2970213" algn="l"/>
                <a:tab pos="3419475" algn="l"/>
                <a:tab pos="3868738" algn="l"/>
                <a:tab pos="4318000" algn="l"/>
                <a:tab pos="4767263" algn="l"/>
                <a:tab pos="5216525" algn="l"/>
                <a:tab pos="5665788" algn="l"/>
                <a:tab pos="6115050" algn="l"/>
                <a:tab pos="6564313" algn="l"/>
                <a:tab pos="7013575" algn="l"/>
                <a:tab pos="7462838" algn="l"/>
                <a:tab pos="7912100" algn="l"/>
                <a:tab pos="8361363" algn="l"/>
                <a:tab pos="8810625" algn="l"/>
                <a:tab pos="9259888" algn="l"/>
              </a:tabLst>
              <a:defRPr/>
            </a:pPr>
            <a:r>
              <a:rPr lang="en-GB" sz="200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National Commission of Cartography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Object 1038"/>
          <p:cNvGraphicFramePr>
            <a:graphicFrameLocks noChangeAspect="1"/>
          </p:cNvGraphicFramePr>
          <p:nvPr/>
        </p:nvGraphicFramePr>
        <p:xfrm>
          <a:off x="3059113" y="1252538"/>
          <a:ext cx="2427287" cy="347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Imagem de bitmap" r:id="rId6" imgW="3104762" imgH="3971429" progId="PBrush">
                  <p:embed/>
                </p:oleObj>
              </mc:Choice>
              <mc:Fallback>
                <p:oleObj name="Imagem de bitmap" r:id="rId6" imgW="3104762" imgH="3971429" progId="PBrush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1252538"/>
                        <a:ext cx="2427287" cy="34718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B2B2B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FFCC">
                                <a:alpha val="30196"/>
                              </a:srgb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" descr="assinando%20document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4822825"/>
            <a:ext cx="27178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867400" y="877263"/>
            <a:ext cx="2809875" cy="101566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lvl="0" algn="just" eaLnBrk="0" hangingPunct="0">
              <a:spcAft>
                <a:spcPct val="30000"/>
              </a:spcAft>
              <a:defRPr/>
            </a:pPr>
            <a:r>
              <a:rPr lang="en-US" sz="1200" kern="0" noProof="1">
                <a:solidFill>
                  <a:srgbClr val="000000"/>
                </a:solidFill>
                <a:cs typeface="Arial" charset="0"/>
              </a:rPr>
              <a:t>The Plan of Action for Implantation of INDE was elaborated by the Committee for the Planning of INDE (CUT), constituted in the extent of CONCAR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867400" y="6411913"/>
            <a:ext cx="2881313" cy="26193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http://www.concar.gov.br/plano_acao.aspx</a:t>
            </a:r>
            <a:endParaRPr kumimoji="0" lang="pt-BR" sz="1200" b="0" i="0" u="none" strike="noStrike" kern="0" cap="none" spc="0" normalizeH="0" baseline="0" noProof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80975" y="-315913"/>
            <a:ext cx="9144000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marR="0" lvl="0" indent="-342900" algn="ctr" defTabSz="914400" eaLnBrk="0" fontAlgn="auto" latinLnBrk="0" hangingPunct="0">
              <a:lnSpc>
                <a:spcPct val="2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</a:rPr>
              <a:t>The </a:t>
            </a: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</a:rPr>
              <a:t>Decree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</a:rPr>
              <a:t> 6.666/08 – legal </a:t>
            </a: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</a:rPr>
              <a:t>of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</a:rPr>
              <a:t> INDE</a:t>
            </a:r>
          </a:p>
        </p:txBody>
      </p:sp>
    </p:spTree>
    <p:extLst>
      <p:ext uri="{BB962C8B-B14F-4D97-AF65-F5344CB8AC3E}">
        <p14:creationId xmlns:p14="http://schemas.microsoft.com/office/powerpoint/2010/main" val="1521797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94573" y="2841809"/>
            <a:ext cx="497892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GEOSPATIAL INFORMATION (GI)</a:t>
            </a:r>
          </a:p>
          <a:p>
            <a:pPr algn="ctr"/>
            <a:endParaRPr lang="pt-BR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503238" y="2087831"/>
            <a:ext cx="82804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7325" lvl="0" indent="-187325" algn="just" eaLnBrk="0" hangingPunct="0">
              <a:spcBef>
                <a:spcPct val="50000"/>
              </a:spcBef>
              <a:spcAft>
                <a:spcPct val="25000"/>
              </a:spcAft>
              <a:buFont typeface="Symbol" pitchFamily="18" charset="2"/>
              <a:buChar char="Ö"/>
              <a:defRPr/>
            </a:pPr>
            <a:r>
              <a:rPr lang="en-US" sz="1600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1600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promote the </a:t>
            </a:r>
            <a:r>
              <a:rPr lang="en-US" sz="1600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order </a:t>
            </a:r>
            <a:r>
              <a:rPr lang="en-US" sz="1600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1600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acquisition, storage</a:t>
            </a:r>
            <a:r>
              <a:rPr lang="en-US" sz="1600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access</a:t>
            </a:r>
            <a:r>
              <a:rPr lang="en-US" sz="1600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sharing</a:t>
            </a:r>
            <a:r>
              <a:rPr lang="en-US" sz="1600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spread </a:t>
            </a:r>
            <a:r>
              <a:rPr lang="en-US" sz="1600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in the use of the </a:t>
            </a:r>
            <a:r>
              <a:rPr lang="en-US" sz="1600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geospatial data produced </a:t>
            </a:r>
            <a:r>
              <a:rPr lang="en-US" sz="1600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by the government </a:t>
            </a:r>
            <a:r>
              <a:rPr lang="en-US" sz="1600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sector.</a:t>
            </a:r>
            <a:endParaRPr kumimoji="0" lang="pt-BR" sz="1600" b="1" i="0" u="none" strike="noStrike" kern="0" cap="none" spc="0" normalizeH="0" baseline="0" noProof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87325" lvl="0" indent="-187325" algn="just" eaLnBrk="0" hangingPunct="0">
              <a:spcBef>
                <a:spcPct val="50000"/>
              </a:spcBef>
              <a:spcAft>
                <a:spcPct val="25000"/>
              </a:spcAft>
              <a:buFont typeface="Symbol" pitchFamily="18" charset="2"/>
              <a:buChar char="Ö"/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promote the use, in the production of </a:t>
            </a:r>
            <a:r>
              <a:rPr lang="en-US" sz="16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data </a:t>
            </a: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16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geospatial information by </a:t>
            </a: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public </a:t>
            </a:r>
            <a:r>
              <a:rPr lang="en-US" sz="16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organizations </a:t>
            </a: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all </a:t>
            </a:r>
            <a:r>
              <a:rPr lang="en-US" sz="16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government's </a:t>
            </a: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spheres, </a:t>
            </a:r>
            <a:r>
              <a:rPr lang="en-US" sz="16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16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standards </a:t>
            </a: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norms ratified by the National Commission of </a:t>
            </a:r>
            <a:r>
              <a:rPr lang="en-US" sz="16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Cartography - </a:t>
            </a: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CONCAR </a:t>
            </a:r>
          </a:p>
          <a:p>
            <a:pPr marL="187325" lvl="0" indent="-187325" algn="just" eaLnBrk="0" hangingPunct="0">
              <a:spcBef>
                <a:spcPct val="50000"/>
              </a:spcBef>
              <a:spcAft>
                <a:spcPct val="25000"/>
              </a:spcAft>
              <a:buFont typeface="Symbol" pitchFamily="18" charset="2"/>
              <a:buChar char="Ö"/>
              <a:defRPr/>
            </a:pPr>
            <a:r>
              <a:rPr lang="en-US" sz="1600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1600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avoid </a:t>
            </a:r>
            <a:r>
              <a:rPr lang="en-US" sz="1600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duplicity </a:t>
            </a:r>
            <a:r>
              <a:rPr lang="en-US" sz="1600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actions and the waste of resources in </a:t>
            </a:r>
            <a:r>
              <a:rPr lang="en-US" sz="1600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geospatial data acquistion for </a:t>
            </a:r>
            <a:r>
              <a:rPr lang="en-US" sz="1600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1600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organizations </a:t>
            </a:r>
            <a:r>
              <a:rPr lang="en-US" sz="1600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1600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public </a:t>
            </a:r>
            <a:r>
              <a:rPr lang="en-US" sz="1600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administration, through the </a:t>
            </a:r>
            <a:r>
              <a:rPr lang="en-US" sz="1600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disclosure </a:t>
            </a:r>
            <a:r>
              <a:rPr lang="en-US" sz="1600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the </a:t>
            </a:r>
            <a:r>
              <a:rPr lang="en-US" sz="1600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metadata relating to these </a:t>
            </a:r>
            <a:r>
              <a:rPr lang="en-US" sz="1600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data </a:t>
            </a:r>
          </a:p>
          <a:p>
            <a:pPr marL="187325" marR="0" lvl="0" indent="-187325" algn="just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ct val="25000"/>
              </a:spcAft>
              <a:buClrTx/>
              <a:buSzTx/>
              <a:buFont typeface="Symbol" pitchFamily="18" charset="2"/>
              <a:buChar char="Ö"/>
              <a:tabLst/>
              <a:defRPr/>
            </a:pPr>
            <a:endParaRPr kumimoji="0" lang="pt-BR" sz="1600" b="1" i="0" u="none" strike="noStrike" kern="0" cap="none" spc="0" normalizeH="0" baseline="0" noProof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1908175" y="908050"/>
            <a:ext cx="6840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Main</a:t>
            </a: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Objetives: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51721" y="55390"/>
            <a:ext cx="55062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indent="0" algn="ctr">
              <a:defRPr/>
            </a:pPr>
            <a:r>
              <a:rPr lang="pt-BR" sz="2400" kern="0" dirty="0" smtClean="0">
                <a:solidFill>
                  <a:srgbClr val="FFFF00"/>
                </a:solidFill>
              </a:rPr>
              <a:t>INDE 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Objetives</a:t>
            </a: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611188" y="5170488"/>
            <a:ext cx="8064500" cy="1200329"/>
          </a:xfrm>
          <a:prstGeom prst="rect">
            <a:avLst/>
          </a:prstGeom>
          <a:solidFill>
            <a:srgbClr val="92D050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US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sharing and spread of the </a:t>
            </a:r>
            <a:r>
              <a:rPr lang="en-US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geospatial </a:t>
            </a:r>
            <a:r>
              <a:rPr lang="en-US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data and their metadada is obligatory for all </a:t>
            </a:r>
            <a:r>
              <a:rPr lang="en-US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federal organizations and </a:t>
            </a:r>
            <a:r>
              <a:rPr lang="en-US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voluntary </a:t>
            </a:r>
            <a:r>
              <a:rPr lang="en-US" b="1" kern="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b="1" kern="0" noProof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other government levels </a:t>
            </a:r>
          </a:p>
          <a:p>
            <a:pPr marR="0" lvl="0" algn="just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1" u="none" strike="noStrike" kern="0" cap="none" spc="0" normalizeH="0" baseline="0" noProof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9" descr="Imagem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63" y="765175"/>
            <a:ext cx="16271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16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1331913" y="44450"/>
            <a:ext cx="6929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-34290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</a:rPr>
              <a:t>INDE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</a:rPr>
              <a:t> Web Service´s Modell</a:t>
            </a:r>
            <a:endParaRPr kumimoji="0" lang="pt-BR" sz="2400" b="1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3492500" y="908050"/>
            <a:ext cx="1833563" cy="1833563"/>
            <a:chOff x="1200" y="864"/>
            <a:chExt cx="1155" cy="1155"/>
          </a:xfrm>
        </p:grpSpPr>
        <p:pic>
          <p:nvPicPr>
            <p:cNvPr id="4" name="Picture 4" descr="C:\Users\IBGE\a-Figuras\sphere_yellow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864"/>
              <a:ext cx="1155" cy="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316" y="1091"/>
              <a:ext cx="882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Geoportal</a:t>
              </a:r>
              <a:r>
                <a:rPr kumimoji="0" lang="pt-B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 GIS Brasil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(</a:t>
              </a:r>
              <a:r>
                <a:rPr kumimoji="0" lang="pt-BR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Catalogs</a:t>
              </a:r>
              <a:r>
                <a:rPr kumimoji="0" lang="pt-B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 for/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Data </a:t>
              </a:r>
              <a:r>
                <a:rPr kumimoji="0" lang="pt-BR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register</a:t>
              </a:r>
              <a:r>
                <a:rPr kumimoji="0" lang="pt-B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 </a:t>
              </a:r>
              <a:r>
                <a:rPr kumimoji="0" lang="pt-BR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and</a:t>
              </a:r>
              <a:r>
                <a:rPr kumimoji="0" lang="pt-B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 </a:t>
              </a:r>
              <a:r>
                <a:rPr kumimoji="0" lang="pt-BR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svs</a:t>
              </a:r>
              <a:r>
                <a:rPr kumimoji="0" lang="pt-B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)</a:t>
              </a: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692275" y="3670300"/>
            <a:ext cx="1833563" cy="1833563"/>
            <a:chOff x="48" y="2589"/>
            <a:chExt cx="1155" cy="1155"/>
          </a:xfrm>
        </p:grpSpPr>
        <p:pic>
          <p:nvPicPr>
            <p:cNvPr id="7" name="Picture 7" descr="C:\Users\IBGE\a-Figuras\sphere_yellow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589"/>
              <a:ext cx="1155" cy="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37" y="3054"/>
              <a:ext cx="8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User</a:t>
              </a:r>
              <a:endPara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5654675" y="3670300"/>
            <a:ext cx="1833563" cy="1833563"/>
            <a:chOff x="2544" y="2589"/>
            <a:chExt cx="1155" cy="1155"/>
          </a:xfrm>
        </p:grpSpPr>
        <p:pic>
          <p:nvPicPr>
            <p:cNvPr id="10" name="Picture 9" descr="C:\Users\IBGE\a-Figuras\sphere_yellow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589"/>
              <a:ext cx="1155" cy="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2712" y="3054"/>
              <a:ext cx="81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</a:rPr>
                <a:t>Producer</a:t>
              </a:r>
            </a:p>
          </p:txBody>
        </p:sp>
      </p:grp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2911475" y="2455863"/>
            <a:ext cx="914400" cy="1371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3635375" y="4652963"/>
            <a:ext cx="16811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Access  </a:t>
            </a:r>
            <a:r>
              <a:rPr lang="en-US" kern="0" dirty="0">
                <a:solidFill>
                  <a:srgbClr val="000099"/>
                </a:solidFill>
              </a:rPr>
              <a:t>data </a:t>
            </a:r>
            <a:r>
              <a:rPr lang="en-US" kern="0" dirty="0" smtClean="0">
                <a:solidFill>
                  <a:srgbClr val="000099"/>
                </a:solidFill>
              </a:rPr>
              <a:t>through web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services</a:t>
            </a:r>
            <a:endParaRPr kumimoji="0" lang="pt-BR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1979613" y="2560638"/>
            <a:ext cx="1443037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Metadata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pt-B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research</a:t>
            </a:r>
            <a:endParaRPr kumimoji="0" lang="pt-BR" sz="1400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5508625" y="2565400"/>
            <a:ext cx="2062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Provide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 data </a:t>
            </a:r>
            <a:r>
              <a:rPr kumimoji="0" lang="pt-B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and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pt-B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</a:rPr>
              <a:t>metadata</a:t>
            </a:r>
            <a:endParaRPr kumimoji="0" lang="pt-BR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cxnSp>
        <p:nvCxnSpPr>
          <p:cNvPr id="16" name="Conector de seta reta 20"/>
          <p:cNvCxnSpPr>
            <a:cxnSpLocks noChangeShapeType="1"/>
          </p:cNvCxnSpPr>
          <p:nvPr/>
        </p:nvCxnSpPr>
        <p:spPr bwMode="auto">
          <a:xfrm rot="16200000" flipH="1">
            <a:off x="4895850" y="2600325"/>
            <a:ext cx="1296988" cy="1081088"/>
          </a:xfrm>
          <a:prstGeom prst="straightConnector1">
            <a:avLst/>
          </a:prstGeom>
          <a:noFill/>
          <a:ln w="38100" algn="ctr">
            <a:solidFill>
              <a:srgbClr val="0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Conector de seta reta 22"/>
          <p:cNvCxnSpPr>
            <a:cxnSpLocks noChangeShapeType="1"/>
          </p:cNvCxnSpPr>
          <p:nvPr/>
        </p:nvCxnSpPr>
        <p:spPr bwMode="auto">
          <a:xfrm flipV="1">
            <a:off x="3525838" y="4581525"/>
            <a:ext cx="1982787" cy="6350"/>
          </a:xfrm>
          <a:prstGeom prst="straightConnector1">
            <a:avLst/>
          </a:prstGeom>
          <a:noFill/>
          <a:ln w="38100" algn="ctr">
            <a:solidFill>
              <a:srgbClr val="0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49045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1331913" y="44450"/>
            <a:ext cx="69294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-34290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DBDG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Archictecture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  <a:p>
            <a:pPr lvl="0" algn="ctr">
              <a:defRPr/>
            </a:pPr>
            <a:r>
              <a:rPr lang="pt-BR" sz="2400" kern="0" dirty="0">
                <a:solidFill>
                  <a:srgbClr val="FFFF00"/>
                </a:solidFill>
              </a:rPr>
              <a:t>Diretório Brasileiro de Dados </a:t>
            </a:r>
            <a:r>
              <a:rPr lang="pt-BR" sz="2400" kern="0" dirty="0" err="1">
                <a:solidFill>
                  <a:srgbClr val="FFFF00"/>
                </a:solidFill>
              </a:rPr>
              <a:t>Geoespaciais</a:t>
            </a:r>
            <a:endParaRPr kumimoji="0" lang="pt-BR" sz="2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052" y="808252"/>
            <a:ext cx="6669088" cy="5810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 rot="16200000">
            <a:off x="1311960" y="1457938"/>
            <a:ext cx="1359668" cy="27699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1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Application</a:t>
            </a:r>
            <a:r>
              <a:rPr lang="pt-BR" sz="1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Layer</a:t>
            </a:r>
            <a:endParaRPr lang="pt-BR" sz="1200" dirty="0">
              <a:solidFill>
                <a:schemeClr val="bg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1233749" y="3419260"/>
            <a:ext cx="1463862" cy="27699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1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Intermediate</a:t>
            </a:r>
            <a:r>
              <a:rPr lang="pt-BR" sz="1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Layer</a:t>
            </a:r>
            <a:endParaRPr lang="pt-BR" sz="1200" dirty="0">
              <a:solidFill>
                <a:schemeClr val="bg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 rot="16200000">
            <a:off x="1218505" y="5475828"/>
            <a:ext cx="1467068" cy="27699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Services´      </a:t>
            </a:r>
            <a:r>
              <a:rPr lang="pt-BR" sz="1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Layer</a:t>
            </a:r>
            <a:endParaRPr lang="pt-BR" sz="1200" dirty="0">
              <a:solidFill>
                <a:schemeClr val="bg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528047" y="1947881"/>
            <a:ext cx="1656070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User</a:t>
            </a:r>
            <a:r>
              <a:rPr lang="pt-BR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application</a:t>
            </a:r>
            <a:endParaRPr lang="pt-BR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396753" y="2861688"/>
            <a:ext cx="1308848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Portal GIS Brasil</a:t>
            </a:r>
            <a:endParaRPr lang="pt-BR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043082" y="1251393"/>
            <a:ext cx="1039906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User</a:t>
            </a:r>
            <a:endParaRPr lang="pt-BR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463662" y="1444953"/>
            <a:ext cx="828035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Execute</a:t>
            </a:r>
            <a:endParaRPr lang="pt-BR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701551" y="1750511"/>
            <a:ext cx="1102658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Access</a:t>
            </a:r>
          </a:p>
          <a:p>
            <a:pPr algn="ctr"/>
            <a:r>
              <a:rPr lang="pt-BR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Portal </a:t>
            </a:r>
          </a:p>
          <a:p>
            <a:pPr algn="ctr"/>
            <a:r>
              <a:rPr lang="pt-BR" sz="9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funcionalities</a:t>
            </a:r>
            <a:endParaRPr lang="pt-BR" sz="9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827058" y="3727539"/>
            <a:ext cx="92336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Management</a:t>
            </a:r>
          </a:p>
          <a:p>
            <a:pPr algn="ctr"/>
            <a:r>
              <a:rPr lang="pt-BR" sz="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Module</a:t>
            </a:r>
            <a:endParaRPr lang="pt-BR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387012" y="5773271"/>
            <a:ext cx="1656070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Node</a:t>
            </a:r>
            <a:r>
              <a:rPr lang="pt-BR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1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Organization</a:t>
            </a:r>
            <a:r>
              <a:rPr lang="pt-BR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</a:t>
            </a:r>
            <a:endParaRPr lang="pt-BR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539412" y="6051181"/>
            <a:ext cx="1656070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Node</a:t>
            </a:r>
            <a:r>
              <a:rPr lang="pt-BR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Organization</a:t>
            </a:r>
            <a:r>
              <a:rPr lang="pt-BR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</a:t>
            </a:r>
            <a:endParaRPr lang="pt-BR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709742" y="6320967"/>
            <a:ext cx="1656070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Node</a:t>
            </a:r>
            <a:r>
              <a:rPr lang="pt-BR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Organization</a:t>
            </a:r>
            <a:r>
              <a:rPr lang="pt-BR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</a:t>
            </a:r>
            <a:endParaRPr lang="pt-BR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39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logo_INDE_opcao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365104"/>
            <a:ext cx="2880319" cy="14401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4365104"/>
            <a:ext cx="2880000" cy="144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0" descr="man_at_comp3.jpg                                               00060D2FiBook HD                       B74677AA: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2713" y="5084763"/>
            <a:ext cx="2430462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55"/>
          <p:cNvGrpSpPr>
            <a:grpSpLocks/>
          </p:cNvGrpSpPr>
          <p:nvPr/>
        </p:nvGrpSpPr>
        <p:grpSpPr bwMode="auto">
          <a:xfrm>
            <a:off x="323850" y="765175"/>
            <a:ext cx="2592388" cy="1368425"/>
            <a:chOff x="323528" y="764704"/>
            <a:chExt cx="2592288" cy="136815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764704"/>
              <a:ext cx="2520000" cy="12600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1" descr="server_cylinder1.gif                                           0003B568Macintosh HD                   B9C25F57: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5365" y="1372327"/>
              <a:ext cx="790451" cy="76052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34"/>
            <p:cNvSpPr txBox="1">
              <a:spLocks noChangeArrowheads="1"/>
            </p:cNvSpPr>
            <p:nvPr/>
          </p:nvSpPr>
          <p:spPr bwMode="auto">
            <a:xfrm>
              <a:off x="482588" y="764704"/>
              <a:ext cx="1215350" cy="92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23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rPr>
                <a:t>Satellite Images</a:t>
              </a:r>
              <a:endPara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  <a:p>
              <a:pPr marL="0" marR="0" lvl="0" indent="0" algn="ctr" defTabSz="914400" eaLnBrk="0" fontAlgn="auto" latinLnBrk="0" hangingPunct="0">
                <a:lnSpc>
                  <a:spcPct val="23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rPr>
                <a:t>INPE</a:t>
              </a:r>
            </a:p>
          </p:txBody>
        </p:sp>
      </p:grpSp>
      <p:grpSp>
        <p:nvGrpSpPr>
          <p:cNvPr id="9" name="Grupo 56"/>
          <p:cNvGrpSpPr>
            <a:grpSpLocks/>
          </p:cNvGrpSpPr>
          <p:nvPr/>
        </p:nvGrpSpPr>
        <p:grpSpPr bwMode="auto">
          <a:xfrm>
            <a:off x="3203575" y="765175"/>
            <a:ext cx="2592392" cy="1368425"/>
            <a:chOff x="3204126" y="764704"/>
            <a:chExt cx="2592010" cy="136815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128" y="764704"/>
              <a:ext cx="2520000" cy="12600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34"/>
            <p:cNvSpPr txBox="1">
              <a:spLocks noChangeArrowheads="1"/>
            </p:cNvSpPr>
            <p:nvPr/>
          </p:nvSpPr>
          <p:spPr bwMode="auto">
            <a:xfrm>
              <a:off x="3204126" y="823291"/>
              <a:ext cx="1667198" cy="92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23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Transportation System</a:t>
              </a:r>
            </a:p>
            <a:p>
              <a:pPr marL="0" marR="0" lvl="0" indent="0" algn="ctr" defTabSz="914400" eaLnBrk="0" fontAlgn="auto" latinLnBrk="0" hangingPunct="0">
                <a:lnSpc>
                  <a:spcPct val="23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DNIT</a:t>
              </a:r>
              <a:endParaRPr kumimoji="0" lang="en-US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pic>
          <p:nvPicPr>
            <p:cNvPr id="12" name="Picture 11" descr="server_cylinder1.gif                                           0003B568Macintosh HD                   B9C25F57: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5685" y="1372327"/>
              <a:ext cx="790451" cy="76052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o 57"/>
          <p:cNvGrpSpPr>
            <a:grpSpLocks/>
          </p:cNvGrpSpPr>
          <p:nvPr/>
        </p:nvGrpSpPr>
        <p:grpSpPr bwMode="auto">
          <a:xfrm>
            <a:off x="6084888" y="765175"/>
            <a:ext cx="2589212" cy="1408113"/>
            <a:chOff x="6084168" y="764704"/>
            <a:chExt cx="2590651" cy="1408601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836712"/>
              <a:ext cx="2520000" cy="12600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34"/>
            <p:cNvSpPr txBox="1">
              <a:spLocks noChangeArrowheads="1"/>
            </p:cNvSpPr>
            <p:nvPr/>
          </p:nvSpPr>
          <p:spPr bwMode="auto">
            <a:xfrm>
              <a:off x="6337026" y="764704"/>
              <a:ext cx="1382878" cy="929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23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Consevation</a:t>
              </a:r>
              <a:r>
                <a:rPr kumimoji="0" lang="en-US" sz="16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 Units</a:t>
              </a:r>
            </a:p>
            <a:p>
              <a:pPr marL="0" marR="0" lvl="0" indent="0" algn="ctr" defTabSz="914400" eaLnBrk="0" fontAlgn="auto" latinLnBrk="0" hangingPunct="0">
                <a:lnSpc>
                  <a:spcPct val="23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MMA</a:t>
              </a:r>
              <a:endParaRPr kumimoji="0" lang="en-US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pic>
          <p:nvPicPr>
            <p:cNvPr id="16" name="Picture 11" descr="server_cylinder1.gif                                           0003B568Macintosh HD                   B9C25F57: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1412776"/>
              <a:ext cx="790451" cy="76052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upo 58"/>
          <p:cNvGrpSpPr>
            <a:grpSpLocks/>
          </p:cNvGrpSpPr>
          <p:nvPr/>
        </p:nvGrpSpPr>
        <p:grpSpPr bwMode="auto">
          <a:xfrm>
            <a:off x="275135" y="2349500"/>
            <a:ext cx="2639515" cy="1336675"/>
            <a:chOff x="274816" y="2348880"/>
            <a:chExt cx="2639363" cy="1336593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348880"/>
              <a:ext cx="2520000" cy="12600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34"/>
            <p:cNvSpPr txBox="1">
              <a:spLocks noChangeArrowheads="1"/>
            </p:cNvSpPr>
            <p:nvPr/>
          </p:nvSpPr>
          <p:spPr bwMode="auto">
            <a:xfrm>
              <a:off x="274816" y="2420314"/>
              <a:ext cx="1341957" cy="929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23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Geodetic Network</a:t>
              </a:r>
            </a:p>
            <a:p>
              <a:pPr marL="0" marR="0" lvl="0" indent="0" algn="ctr" defTabSz="914400" eaLnBrk="0" fontAlgn="auto" latinLnBrk="0" hangingPunct="0">
                <a:lnSpc>
                  <a:spcPct val="23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IBGE</a:t>
              </a:r>
              <a:endParaRPr kumimoji="0" lang="en-US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pic>
          <p:nvPicPr>
            <p:cNvPr id="20" name="Picture 11" descr="server_cylinder1.gif                                           0003B568Macintosh HD                   B9C25F57: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2924944"/>
              <a:ext cx="790451" cy="76052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upo 59"/>
          <p:cNvGrpSpPr>
            <a:grpSpLocks/>
          </p:cNvGrpSpPr>
          <p:nvPr/>
        </p:nvGrpSpPr>
        <p:grpSpPr bwMode="auto">
          <a:xfrm>
            <a:off x="3203575" y="2349500"/>
            <a:ext cx="2592388" cy="1336675"/>
            <a:chOff x="3204128" y="2348880"/>
            <a:chExt cx="2592008" cy="1336593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128" y="2348880"/>
              <a:ext cx="2520000" cy="12600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34"/>
            <p:cNvSpPr txBox="1">
              <a:spLocks noChangeArrowheads="1"/>
            </p:cNvSpPr>
            <p:nvPr/>
          </p:nvSpPr>
          <p:spPr bwMode="auto">
            <a:xfrm>
              <a:off x="3320688" y="2426042"/>
              <a:ext cx="1032504" cy="929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23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Hydrography</a:t>
              </a:r>
            </a:p>
            <a:p>
              <a:pPr marL="0" marR="0" lvl="0" indent="0" algn="ctr" defTabSz="914400" eaLnBrk="0" fontAlgn="auto" latinLnBrk="0" hangingPunct="0">
                <a:lnSpc>
                  <a:spcPct val="23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ANA</a:t>
              </a:r>
              <a:endParaRPr kumimoji="0" lang="en-US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pic>
          <p:nvPicPr>
            <p:cNvPr id="24" name="Picture 11" descr="server_cylinder1.gif                                           0003B568Macintosh HD                   B9C25F57: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5685" y="2924944"/>
              <a:ext cx="790451" cy="76052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upo 60"/>
          <p:cNvGrpSpPr>
            <a:grpSpLocks/>
          </p:cNvGrpSpPr>
          <p:nvPr/>
        </p:nvGrpSpPr>
        <p:grpSpPr bwMode="auto">
          <a:xfrm>
            <a:off x="6042031" y="2349500"/>
            <a:ext cx="2632069" cy="1336675"/>
            <a:chOff x="6041287" y="2348880"/>
            <a:chExt cx="2633532" cy="1336593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348880"/>
              <a:ext cx="2520000" cy="12600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34"/>
            <p:cNvSpPr txBox="1">
              <a:spLocks noChangeArrowheads="1"/>
            </p:cNvSpPr>
            <p:nvPr/>
          </p:nvSpPr>
          <p:spPr bwMode="auto">
            <a:xfrm>
              <a:off x="6041287" y="2420314"/>
              <a:ext cx="1280228" cy="929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23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Political Division</a:t>
              </a:r>
            </a:p>
            <a:p>
              <a:pPr marL="0" marR="0" lvl="0" indent="0" algn="ctr" defTabSz="914400" eaLnBrk="0" fontAlgn="auto" latinLnBrk="0" hangingPunct="0">
                <a:lnSpc>
                  <a:spcPct val="23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IBGE</a:t>
              </a:r>
              <a:endParaRPr kumimoji="0" lang="en-US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pic>
          <p:nvPicPr>
            <p:cNvPr id="28" name="Picture 11" descr="server_cylinder1.gif                                           0003B568Macintosh HD                   B9C25F57: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2924944"/>
              <a:ext cx="790451" cy="76052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upo 61"/>
          <p:cNvGrpSpPr>
            <a:grpSpLocks/>
          </p:cNvGrpSpPr>
          <p:nvPr/>
        </p:nvGrpSpPr>
        <p:grpSpPr bwMode="auto">
          <a:xfrm>
            <a:off x="277930" y="3897313"/>
            <a:ext cx="2636720" cy="1331912"/>
            <a:chOff x="277610" y="3897192"/>
            <a:chExt cx="2636569" cy="1332008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897192"/>
              <a:ext cx="2520000" cy="12600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 Box 34"/>
            <p:cNvSpPr txBox="1">
              <a:spLocks noChangeArrowheads="1"/>
            </p:cNvSpPr>
            <p:nvPr/>
          </p:nvSpPr>
          <p:spPr bwMode="auto">
            <a:xfrm>
              <a:off x="277610" y="3944820"/>
              <a:ext cx="1420500" cy="929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23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Mineral Production</a:t>
              </a:r>
            </a:p>
            <a:p>
              <a:pPr marL="0" marR="0" lvl="0" indent="0" algn="ctr" defTabSz="914400" eaLnBrk="0" fontAlgn="auto" latinLnBrk="0" hangingPunct="0">
                <a:lnSpc>
                  <a:spcPct val="23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CPRM</a:t>
              </a:r>
              <a:endParaRPr kumimoji="0" lang="en-US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pic>
          <p:nvPicPr>
            <p:cNvPr id="32" name="Picture 11" descr="server_cylinder1.gif                                           0003B568Macintosh HD                   B9C25F57: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4468671"/>
              <a:ext cx="790451" cy="76052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Line 17"/>
          <p:cNvSpPr>
            <a:spLocks noChangeShapeType="1"/>
          </p:cNvSpPr>
          <p:nvPr/>
        </p:nvSpPr>
        <p:spPr bwMode="auto">
          <a:xfrm flipV="1">
            <a:off x="827088" y="5445125"/>
            <a:ext cx="4465637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CaixaDeTexto 48"/>
          <p:cNvSpPr txBox="1">
            <a:spLocks noChangeArrowheads="1"/>
          </p:cNvSpPr>
          <p:nvPr/>
        </p:nvSpPr>
        <p:spPr bwMode="auto">
          <a:xfrm>
            <a:off x="395288" y="5373688"/>
            <a:ext cx="504031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23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</a:rPr>
              <a:t>(Service=WMS&amp;version=1.1.0&amp;request=GetMap&amp;layers)</a:t>
            </a: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269584" y="44449"/>
            <a:ext cx="8388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429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-34290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INDE </a:t>
            </a: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Information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</a:rPr>
              <a:t> Access</a:t>
            </a:r>
          </a:p>
        </p:txBody>
      </p:sp>
      <p:sp>
        <p:nvSpPr>
          <p:cNvPr id="36" name="CaixaDeTexto 48"/>
          <p:cNvSpPr txBox="1">
            <a:spLocks noChangeArrowheads="1"/>
          </p:cNvSpPr>
          <p:nvPr/>
        </p:nvSpPr>
        <p:spPr bwMode="auto">
          <a:xfrm>
            <a:off x="2911475" y="4859338"/>
            <a:ext cx="20161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lnSpc>
                <a:spcPct val="230000"/>
              </a:lnSpc>
              <a:spcBef>
                <a:spcPct val="50000"/>
              </a:spcBef>
            </a:pPr>
            <a:r>
              <a:rPr lang="pt-BR" sz="1600">
                <a:solidFill>
                  <a:srgbClr val="000000"/>
                </a:solidFill>
                <a:latin typeface="Calibri" pitchFamily="34" charset="0"/>
              </a:rPr>
              <a:t>www.inde.gov.br</a:t>
            </a:r>
          </a:p>
        </p:txBody>
      </p:sp>
      <p:sp>
        <p:nvSpPr>
          <p:cNvPr id="37" name="CaixaDeTexto 36"/>
          <p:cNvSpPr txBox="1">
            <a:spLocks noChangeArrowheads="1"/>
          </p:cNvSpPr>
          <p:nvPr/>
        </p:nvSpPr>
        <p:spPr bwMode="auto">
          <a:xfrm>
            <a:off x="217488" y="6135688"/>
            <a:ext cx="625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A sintaxe dos comandos é transparente para o usuário,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 que opera através de um visualizador de dados baseados em código livre e aberto</a:t>
            </a:r>
          </a:p>
        </p:txBody>
      </p:sp>
    </p:spTree>
    <p:extLst>
      <p:ext uri="{BB962C8B-B14F-4D97-AF65-F5344CB8AC3E}">
        <p14:creationId xmlns:p14="http://schemas.microsoft.com/office/powerpoint/2010/main" val="139951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6" grpId="0"/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8681" y="653513"/>
            <a:ext cx="3486280" cy="1000411"/>
          </a:xfrm>
          <a:prstGeom prst="rect">
            <a:avLst/>
          </a:prstGeom>
          <a:noFill/>
        </p:spPr>
      </p:pic>
      <p:sp>
        <p:nvSpPr>
          <p:cNvPr id="3" name="TextBox 1"/>
          <p:cNvSpPr txBox="1"/>
          <p:nvPr/>
        </p:nvSpPr>
        <p:spPr>
          <a:xfrm>
            <a:off x="1619670" y="261098"/>
            <a:ext cx="6134801" cy="39241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sz="2795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Standard</a:t>
            </a:r>
            <a:r>
              <a:rPr lang="en-US" altLang="zh-CN" sz="2795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795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– Geodetic </a:t>
            </a:r>
            <a:r>
              <a:rPr lang="en-US" altLang="zh-CN" sz="2795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Referencial</a:t>
            </a:r>
            <a:endParaRPr lang="en-US" altLang="zh-CN" sz="2795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375071" y="1023899"/>
            <a:ext cx="2143215" cy="3924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399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•</a:t>
            </a:r>
            <a:r>
              <a:rPr lang="en-US" altLang="zh-CN" sz="2399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399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SIRGAS 2000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9033" y="1806534"/>
            <a:ext cx="3205576" cy="108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01854" y="1416314"/>
            <a:ext cx="49694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 make compatible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used Geodetic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Systems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by South America countries,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promoting the definition and establishment of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unique referential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accurately compatible with the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current positioning technology</a:t>
            </a: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01854" y="3164681"/>
            <a:ext cx="86967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Geodetic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Reference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System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ITRS 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International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Terrestrial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Reference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System)</a:t>
            </a:r>
          </a:p>
          <a:p>
            <a:endParaRPr lang="pt-BR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Earth´s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Geometric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Figure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Geodetic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Reference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System 1980 – 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GRS80</a:t>
            </a:r>
            <a:endParaRPr lang="pt-BR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Major </a:t>
            </a:r>
            <a:r>
              <a:rPr lang="pt-BR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semi-axix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 = 6.378.137 m</a:t>
            </a:r>
          </a:p>
          <a:p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Flatness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f 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1/298,257222101</a:t>
            </a:r>
          </a:p>
          <a:p>
            <a:endParaRPr lang="pt-BR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Origyn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Earth´s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ass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center</a:t>
            </a:r>
          </a:p>
          <a:p>
            <a:endParaRPr lang="pt-BR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Orientation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pt-BR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Poles 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reference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meridian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accuracy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±0,005”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defined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directions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BIH (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Bureau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International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pt-BR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l´Heure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1984,0.</a:t>
            </a:r>
          </a:p>
        </p:txBody>
      </p:sp>
    </p:spTree>
    <p:extLst>
      <p:ext uri="{BB962C8B-B14F-4D97-AF65-F5344CB8AC3E}">
        <p14:creationId xmlns:p14="http://schemas.microsoft.com/office/powerpoint/2010/main" val="2426355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2590" y="4346663"/>
            <a:ext cx="2006600" cy="1917700"/>
          </a:xfrm>
          <a:prstGeom prst="rect">
            <a:avLst/>
          </a:prstGeom>
          <a:noFill/>
        </p:spPr>
      </p:pic>
      <p:sp>
        <p:nvSpPr>
          <p:cNvPr id="5" name="TextBox 1"/>
          <p:cNvSpPr txBox="1"/>
          <p:nvPr/>
        </p:nvSpPr>
        <p:spPr>
          <a:xfrm>
            <a:off x="1416690" y="938581"/>
            <a:ext cx="7519687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CN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Committee de Estruturação de </a:t>
            </a:r>
            <a:r>
              <a:rPr lang="en-US" altLang="zh-CN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Nomes</a:t>
            </a:r>
            <a:r>
              <a:rPr lang="en-US" altLang="zh-CN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Geográficos</a:t>
            </a:r>
            <a:r>
              <a:rPr lang="en-US" altLang="zh-CN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CNGEO</a:t>
            </a:r>
            <a:endParaRPr lang="en-US" altLang="zh-CN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300"/>
              </a:lnSpc>
              <a:tabLst/>
            </a:pPr>
            <a:endParaRPr lang="en-US" altLang="zh-CN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997590" y="2335581"/>
            <a:ext cx="7234353" cy="80278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3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•CONCAR</a:t>
            </a:r>
            <a:r>
              <a:rPr kumimoji="0" lang="en-US" altLang="zh-CN" sz="2003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003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–</a:t>
            </a:r>
            <a:r>
              <a:rPr kumimoji="0" lang="en-US" altLang="zh-CN" sz="2003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National Authority in Place Names (</a:t>
            </a:r>
            <a:r>
              <a:rPr kumimoji="0" lang="en-US" altLang="zh-CN" sz="2003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Toponymy</a:t>
            </a:r>
            <a:r>
              <a:rPr kumimoji="0" lang="en-US" altLang="zh-CN" sz="2003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endParaRPr kumimoji="0" lang="en-US" altLang="zh-CN" sz="2003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3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•Sources</a:t>
            </a:r>
            <a:r>
              <a:rPr kumimoji="0" lang="en-US" altLang="zh-CN" sz="2003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003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–</a:t>
            </a:r>
            <a:r>
              <a:rPr kumimoji="0" lang="en-US" altLang="zh-CN" sz="2003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003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Resolutions from</a:t>
            </a:r>
            <a:r>
              <a:rPr kumimoji="0" lang="en-US" altLang="zh-CN" sz="2003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003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UNGEGN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13496" y="3262681"/>
            <a:ext cx="8510343" cy="80278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3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•In</a:t>
            </a:r>
            <a:r>
              <a:rPr kumimoji="0" lang="en-US" altLang="zh-CN" sz="2003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003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composition</a:t>
            </a:r>
            <a:r>
              <a:rPr kumimoji="0" lang="en-US" altLang="zh-CN" sz="2003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003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–</a:t>
            </a:r>
            <a:r>
              <a:rPr kumimoji="0" lang="en-US" altLang="zh-CN" sz="2003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003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National Network of Geographical Names</a:t>
            </a: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3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•In</a:t>
            </a:r>
            <a:r>
              <a:rPr kumimoji="0" lang="en-US" altLang="zh-CN" sz="2003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development </a:t>
            </a:r>
            <a:r>
              <a:rPr kumimoji="0" lang="en-US" altLang="zh-CN" sz="2003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–</a:t>
            </a:r>
            <a:r>
              <a:rPr kumimoji="0" lang="en-US" altLang="zh-CN" sz="2003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National Politics</a:t>
            </a:r>
            <a:r>
              <a:rPr kumimoji="0" lang="en-US" altLang="zh-CN" sz="2003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and Guidelines in Geographical Names</a:t>
            </a:r>
            <a:endParaRPr kumimoji="0" lang="en-US" altLang="zh-CN" sz="2003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2267590" y="367081"/>
            <a:ext cx="4292842" cy="34111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399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Place Names Standardization</a:t>
            </a:r>
          </a:p>
        </p:txBody>
      </p:sp>
    </p:spTree>
    <p:extLst>
      <p:ext uri="{BB962C8B-B14F-4D97-AF65-F5344CB8AC3E}">
        <p14:creationId xmlns:p14="http://schemas.microsoft.com/office/powerpoint/2010/main" val="1286642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9228" y="2402756"/>
            <a:ext cx="2679700" cy="3543300"/>
          </a:xfrm>
          <a:prstGeom prst="rect">
            <a:avLst/>
          </a:prstGeom>
          <a:noFill/>
        </p:spPr>
      </p:pic>
      <p:sp>
        <p:nvSpPr>
          <p:cNvPr id="3" name="TextBox 1"/>
          <p:cNvSpPr txBox="1"/>
          <p:nvPr/>
        </p:nvSpPr>
        <p:spPr>
          <a:xfrm>
            <a:off x="547645" y="306302"/>
            <a:ext cx="7864332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CN" sz="2399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Committee of Standards in Cadaster Mapping </a:t>
            </a:r>
            <a:r>
              <a:rPr lang="en-US" altLang="zh-CN" sz="2399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CNMC</a:t>
            </a:r>
          </a:p>
          <a:p>
            <a:pPr>
              <a:lnSpc>
                <a:spcPts val="2300"/>
              </a:lnSpc>
              <a:tabLst/>
            </a:pPr>
            <a:r>
              <a:rPr lang="en-US" altLang="zh-CN" sz="2399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298128" y="1628056"/>
            <a:ext cx="8012154" cy="63607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3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Objetive</a:t>
            </a:r>
            <a:r>
              <a:rPr lang="en-US" altLang="zh-CN" sz="2003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altLang="zh-CN" sz="2003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zh-CN" sz="2003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Development of Guidelines and Standards to Cadaster Mapping Scales - 1/10.000 a 1/500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298128" y="2364656"/>
            <a:ext cx="657231" cy="34111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3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Steps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247328" y="2999656"/>
            <a:ext cx="2816477" cy="93102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3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Finalized Standards</a:t>
            </a:r>
            <a:r>
              <a:rPr lang="en-US" altLang="zh-CN" sz="2003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003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n-US" altLang="zh-CN" sz="2003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ts val="2300"/>
              </a:lnSpc>
              <a:tabLst/>
            </a:pPr>
            <a:r>
              <a:rPr lang="en-US" altLang="zh-CN" sz="2003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•Air Survey</a:t>
            </a:r>
          </a:p>
          <a:p>
            <a:pPr>
              <a:lnSpc>
                <a:spcPts val="2300"/>
              </a:lnSpc>
              <a:tabLst/>
            </a:pPr>
            <a:r>
              <a:rPr lang="en-US" altLang="zh-CN" sz="2003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•Field Control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323528" y="4041056"/>
            <a:ext cx="952377" cy="34111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3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Work: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247328" y="4345856"/>
            <a:ext cx="2234586" cy="34111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3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•</a:t>
            </a:r>
            <a:r>
              <a:rPr lang="en-US" altLang="zh-CN" sz="2003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Phototriangulation</a:t>
            </a:r>
            <a:endParaRPr lang="en-US" altLang="zh-CN" sz="2003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247328" y="4676056"/>
            <a:ext cx="1935082" cy="93102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3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•Object Catalog</a:t>
            </a:r>
          </a:p>
          <a:p>
            <a:pPr>
              <a:lnSpc>
                <a:spcPts val="2300"/>
              </a:lnSpc>
              <a:tabLst/>
            </a:pPr>
            <a:r>
              <a:rPr lang="en-US" altLang="zh-CN" sz="2003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•</a:t>
            </a:r>
            <a:r>
              <a:rPr lang="en-US" altLang="zh-CN" sz="2003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Deambulation</a:t>
            </a:r>
            <a:endParaRPr lang="en-US" altLang="zh-CN" sz="2003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300"/>
              </a:lnSpc>
              <a:tabLst/>
            </a:pPr>
            <a:r>
              <a:rPr lang="en-US" altLang="zh-CN" sz="2003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•Data Acquisition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247328" y="5565056"/>
            <a:ext cx="2707472" cy="34111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3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•Digital Elevation Model</a:t>
            </a:r>
          </a:p>
        </p:txBody>
      </p:sp>
    </p:spTree>
    <p:extLst>
      <p:ext uri="{BB962C8B-B14F-4D97-AF65-F5344CB8AC3E}">
        <p14:creationId xmlns:p14="http://schemas.microsoft.com/office/powerpoint/2010/main" val="3176806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6131559" y="3599179"/>
            <a:ext cx="2382519" cy="1229359"/>
          </a:xfrm>
          <a:custGeom>
            <a:avLst/>
            <a:gdLst>
              <a:gd name="connsiteX0" fmla="*/ 1191259 w 2382519"/>
              <a:gd name="connsiteY0" fmla="*/ 0 h 1229359"/>
              <a:gd name="connsiteX1" fmla="*/ 2382519 w 2382519"/>
              <a:gd name="connsiteY1" fmla="*/ 614679 h 1229359"/>
              <a:gd name="connsiteX2" fmla="*/ 1191259 w 2382519"/>
              <a:gd name="connsiteY2" fmla="*/ 1229360 h 1229359"/>
              <a:gd name="connsiteX3" fmla="*/ 0 w 2382519"/>
              <a:gd name="connsiteY3" fmla="*/ 614679 h 1229359"/>
              <a:gd name="connsiteX4" fmla="*/ 1191259 w 2382519"/>
              <a:gd name="connsiteY4" fmla="*/ 0 h 12293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382519" h="1229359">
                <a:moveTo>
                  <a:pt x="1191259" y="0"/>
                </a:moveTo>
                <a:cubicBezTo>
                  <a:pt x="1866900" y="0"/>
                  <a:pt x="2382519" y="265429"/>
                  <a:pt x="2382519" y="614679"/>
                </a:cubicBezTo>
                <a:cubicBezTo>
                  <a:pt x="2382519" y="962660"/>
                  <a:pt x="1866900" y="1229360"/>
                  <a:pt x="1191259" y="1229360"/>
                </a:cubicBezTo>
                <a:cubicBezTo>
                  <a:pt x="515619" y="1229360"/>
                  <a:pt x="0" y="962660"/>
                  <a:pt x="0" y="614679"/>
                </a:cubicBezTo>
                <a:cubicBezTo>
                  <a:pt x="0" y="265429"/>
                  <a:pt x="515619" y="0"/>
                  <a:pt x="1191259" y="0"/>
                </a:cubicBezTo>
              </a:path>
            </a:pathLst>
          </a:custGeom>
          <a:solidFill>
            <a:srgbClr val="CCCCCC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547869" y="4664709"/>
            <a:ext cx="1817369" cy="1295400"/>
          </a:xfrm>
          <a:custGeom>
            <a:avLst/>
            <a:gdLst>
              <a:gd name="connsiteX0" fmla="*/ 214629 w 1817369"/>
              <a:gd name="connsiteY0" fmla="*/ 0 h 1295400"/>
              <a:gd name="connsiteX1" fmla="*/ 0 w 1817369"/>
              <a:gd name="connsiteY1" fmla="*/ 214630 h 1295400"/>
              <a:gd name="connsiteX2" fmla="*/ 0 w 1817369"/>
              <a:gd name="connsiteY2" fmla="*/ 1079500 h 1295400"/>
              <a:gd name="connsiteX3" fmla="*/ 214629 w 1817369"/>
              <a:gd name="connsiteY3" fmla="*/ 1295400 h 1295400"/>
              <a:gd name="connsiteX4" fmla="*/ 1601469 w 1817369"/>
              <a:gd name="connsiteY4" fmla="*/ 1295400 h 1295400"/>
              <a:gd name="connsiteX5" fmla="*/ 1817369 w 1817369"/>
              <a:gd name="connsiteY5" fmla="*/ 1079500 h 1295400"/>
              <a:gd name="connsiteX6" fmla="*/ 1817369 w 1817369"/>
              <a:gd name="connsiteY6" fmla="*/ 214630 h 1295400"/>
              <a:gd name="connsiteX7" fmla="*/ 1601469 w 1817369"/>
              <a:gd name="connsiteY7" fmla="*/ 0 h 1295400"/>
              <a:gd name="connsiteX8" fmla="*/ 214629 w 1817369"/>
              <a:gd name="connsiteY8" fmla="*/ 0 h 129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817369" h="1295400">
                <a:moveTo>
                  <a:pt x="214629" y="0"/>
                </a:moveTo>
                <a:cubicBezTo>
                  <a:pt x="106679" y="0"/>
                  <a:pt x="0" y="106680"/>
                  <a:pt x="0" y="214630"/>
                </a:cubicBezTo>
                <a:lnTo>
                  <a:pt x="0" y="1079500"/>
                </a:lnTo>
                <a:cubicBezTo>
                  <a:pt x="0" y="1187450"/>
                  <a:pt x="106679" y="1295400"/>
                  <a:pt x="214629" y="1295400"/>
                </a:cubicBezTo>
                <a:lnTo>
                  <a:pt x="1601469" y="1295400"/>
                </a:lnTo>
                <a:cubicBezTo>
                  <a:pt x="1709419" y="1295400"/>
                  <a:pt x="1817369" y="1187450"/>
                  <a:pt x="1817369" y="1079500"/>
                </a:cubicBezTo>
                <a:lnTo>
                  <a:pt x="1817369" y="214630"/>
                </a:lnTo>
                <a:cubicBezTo>
                  <a:pt x="1817369" y="106680"/>
                  <a:pt x="1709419" y="0"/>
                  <a:pt x="1601469" y="0"/>
                </a:cubicBezTo>
                <a:lnTo>
                  <a:pt x="214629" y="0"/>
                </a:lnTo>
              </a:path>
            </a:pathLst>
          </a:custGeom>
          <a:solidFill>
            <a:srgbClr val="33CC66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宋体"/>
              <a:cs typeface="Arial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04188" y="1739900"/>
            <a:ext cx="1750059" cy="1252220"/>
          </a:xfrm>
          <a:custGeom>
            <a:avLst/>
            <a:gdLst>
              <a:gd name="connsiteX0" fmla="*/ 208280 w 1750059"/>
              <a:gd name="connsiteY0" fmla="*/ 0 h 1252220"/>
              <a:gd name="connsiteX1" fmla="*/ 0 w 1750059"/>
              <a:gd name="connsiteY1" fmla="*/ 208279 h 1252220"/>
              <a:gd name="connsiteX2" fmla="*/ 0 w 1750059"/>
              <a:gd name="connsiteY2" fmla="*/ 1043939 h 1252220"/>
              <a:gd name="connsiteX3" fmla="*/ 208280 w 1750059"/>
              <a:gd name="connsiteY3" fmla="*/ 1252220 h 1252220"/>
              <a:gd name="connsiteX4" fmla="*/ 1540509 w 1750059"/>
              <a:gd name="connsiteY4" fmla="*/ 1252220 h 1252220"/>
              <a:gd name="connsiteX5" fmla="*/ 1750059 w 1750059"/>
              <a:gd name="connsiteY5" fmla="*/ 1043939 h 1252220"/>
              <a:gd name="connsiteX6" fmla="*/ 1750059 w 1750059"/>
              <a:gd name="connsiteY6" fmla="*/ 208279 h 1252220"/>
              <a:gd name="connsiteX7" fmla="*/ 1540509 w 1750059"/>
              <a:gd name="connsiteY7" fmla="*/ 0 h 1252220"/>
              <a:gd name="connsiteX8" fmla="*/ 208280 w 1750059"/>
              <a:gd name="connsiteY8" fmla="*/ 0 h 12522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750059" h="1252220">
                <a:moveTo>
                  <a:pt x="208280" y="0"/>
                </a:moveTo>
                <a:cubicBezTo>
                  <a:pt x="104140" y="0"/>
                  <a:pt x="0" y="104139"/>
                  <a:pt x="0" y="208279"/>
                </a:cubicBezTo>
                <a:lnTo>
                  <a:pt x="0" y="1043939"/>
                </a:lnTo>
                <a:cubicBezTo>
                  <a:pt x="0" y="1148079"/>
                  <a:pt x="104140" y="1252220"/>
                  <a:pt x="208280" y="1252220"/>
                </a:cubicBezTo>
                <a:lnTo>
                  <a:pt x="1540509" y="1252220"/>
                </a:lnTo>
                <a:cubicBezTo>
                  <a:pt x="1645919" y="1252220"/>
                  <a:pt x="1750059" y="1148079"/>
                  <a:pt x="1750059" y="1043939"/>
                </a:cubicBezTo>
                <a:lnTo>
                  <a:pt x="1750059" y="208279"/>
                </a:lnTo>
                <a:cubicBezTo>
                  <a:pt x="1750059" y="104139"/>
                  <a:pt x="1645919" y="0"/>
                  <a:pt x="1540509" y="0"/>
                </a:cubicBezTo>
                <a:lnTo>
                  <a:pt x="208280" y="0"/>
                </a:lnTo>
              </a:path>
            </a:pathLst>
          </a:custGeom>
          <a:solidFill>
            <a:srgbClr val="33CC66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宋体"/>
              <a:cs typeface="Arial" pitchFamily="34" charset="0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2499358" y="1244600"/>
            <a:ext cx="1750060" cy="1252220"/>
          </a:xfrm>
          <a:custGeom>
            <a:avLst/>
            <a:gdLst>
              <a:gd name="connsiteX0" fmla="*/ 209550 w 1750060"/>
              <a:gd name="connsiteY0" fmla="*/ 0 h 1252220"/>
              <a:gd name="connsiteX1" fmla="*/ 0 w 1750060"/>
              <a:gd name="connsiteY1" fmla="*/ 208280 h 1252220"/>
              <a:gd name="connsiteX2" fmla="*/ 0 w 1750060"/>
              <a:gd name="connsiteY2" fmla="*/ 1043939 h 1252220"/>
              <a:gd name="connsiteX3" fmla="*/ 209550 w 1750060"/>
              <a:gd name="connsiteY3" fmla="*/ 1252220 h 1252220"/>
              <a:gd name="connsiteX4" fmla="*/ 1541780 w 1750060"/>
              <a:gd name="connsiteY4" fmla="*/ 1252220 h 1252220"/>
              <a:gd name="connsiteX5" fmla="*/ 1750060 w 1750060"/>
              <a:gd name="connsiteY5" fmla="*/ 1043939 h 1252220"/>
              <a:gd name="connsiteX6" fmla="*/ 1750060 w 1750060"/>
              <a:gd name="connsiteY6" fmla="*/ 208280 h 1252220"/>
              <a:gd name="connsiteX7" fmla="*/ 1541780 w 1750060"/>
              <a:gd name="connsiteY7" fmla="*/ 0 h 1252220"/>
              <a:gd name="connsiteX8" fmla="*/ 209550 w 1750060"/>
              <a:gd name="connsiteY8" fmla="*/ 0 h 12522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750060" h="1252220">
                <a:moveTo>
                  <a:pt x="209550" y="0"/>
                </a:moveTo>
                <a:cubicBezTo>
                  <a:pt x="105410" y="0"/>
                  <a:pt x="0" y="104139"/>
                  <a:pt x="0" y="208280"/>
                </a:cubicBezTo>
                <a:lnTo>
                  <a:pt x="0" y="1043939"/>
                </a:lnTo>
                <a:cubicBezTo>
                  <a:pt x="0" y="1148079"/>
                  <a:pt x="105410" y="1252220"/>
                  <a:pt x="209550" y="1252220"/>
                </a:cubicBezTo>
                <a:lnTo>
                  <a:pt x="1541780" y="1252220"/>
                </a:lnTo>
                <a:cubicBezTo>
                  <a:pt x="1645919" y="1252220"/>
                  <a:pt x="1750060" y="1148079"/>
                  <a:pt x="1750060" y="1043939"/>
                </a:cubicBezTo>
                <a:lnTo>
                  <a:pt x="1750060" y="208280"/>
                </a:lnTo>
                <a:cubicBezTo>
                  <a:pt x="1750060" y="104139"/>
                  <a:pt x="1645919" y="0"/>
                  <a:pt x="1541780" y="0"/>
                </a:cubicBezTo>
                <a:lnTo>
                  <a:pt x="209550" y="0"/>
                </a:lnTo>
              </a:path>
            </a:pathLst>
          </a:custGeom>
          <a:solidFill>
            <a:srgbClr val="33CC66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宋体"/>
              <a:cs typeface="Arial" pitchFamily="34" charset="0"/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1804669" y="2773679"/>
            <a:ext cx="998220" cy="998220"/>
          </a:xfrm>
          <a:custGeom>
            <a:avLst/>
            <a:gdLst>
              <a:gd name="connsiteX0" fmla="*/ 195579 w 998220"/>
              <a:gd name="connsiteY0" fmla="*/ 0 h 998220"/>
              <a:gd name="connsiteX1" fmla="*/ 871220 w 998220"/>
              <a:gd name="connsiteY1" fmla="*/ 674370 h 998220"/>
              <a:gd name="connsiteX2" fmla="*/ 969009 w 998220"/>
              <a:gd name="connsiteY2" fmla="*/ 576580 h 998220"/>
              <a:gd name="connsiteX3" fmla="*/ 998220 w 998220"/>
              <a:gd name="connsiteY3" fmla="*/ 998220 h 998220"/>
              <a:gd name="connsiteX4" fmla="*/ 577850 w 998220"/>
              <a:gd name="connsiteY4" fmla="*/ 969010 h 998220"/>
              <a:gd name="connsiteX5" fmla="*/ 675639 w 998220"/>
              <a:gd name="connsiteY5" fmla="*/ 869950 h 998220"/>
              <a:gd name="connsiteX6" fmla="*/ 0 w 998220"/>
              <a:gd name="connsiteY6" fmla="*/ 195580 h 998220"/>
              <a:gd name="connsiteX7" fmla="*/ 195579 w 998220"/>
              <a:gd name="connsiteY7" fmla="*/ 0 h 9982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998220" h="998220">
                <a:moveTo>
                  <a:pt x="195579" y="0"/>
                </a:moveTo>
                <a:lnTo>
                  <a:pt x="871220" y="674370"/>
                </a:lnTo>
                <a:lnTo>
                  <a:pt x="969009" y="576580"/>
                </a:lnTo>
                <a:lnTo>
                  <a:pt x="998220" y="998220"/>
                </a:lnTo>
                <a:lnTo>
                  <a:pt x="577850" y="969010"/>
                </a:lnTo>
                <a:lnTo>
                  <a:pt x="675639" y="869950"/>
                </a:lnTo>
                <a:lnTo>
                  <a:pt x="0" y="195580"/>
                </a:lnTo>
                <a:lnTo>
                  <a:pt x="195579" y="0"/>
                </a:lnTo>
              </a:path>
            </a:pathLst>
          </a:custGeom>
          <a:solidFill>
            <a:srgbClr val="99E5B2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" name="Freeform 3"/>
          <p:cNvSpPr/>
          <p:nvPr/>
        </p:nvSpPr>
        <p:spPr>
          <a:xfrm>
            <a:off x="3136898" y="2433320"/>
            <a:ext cx="554990" cy="1277619"/>
          </a:xfrm>
          <a:custGeom>
            <a:avLst/>
            <a:gdLst>
              <a:gd name="connsiteX0" fmla="*/ 382270 w 554990"/>
              <a:gd name="connsiteY0" fmla="*/ 0 h 1277619"/>
              <a:gd name="connsiteX1" fmla="*/ 416560 w 554990"/>
              <a:gd name="connsiteY1" fmla="*/ 955039 h 1277619"/>
              <a:gd name="connsiteX2" fmla="*/ 554990 w 554990"/>
              <a:gd name="connsiteY2" fmla="*/ 949959 h 1277619"/>
              <a:gd name="connsiteX3" fmla="*/ 288290 w 554990"/>
              <a:gd name="connsiteY3" fmla="*/ 1277620 h 1277619"/>
              <a:gd name="connsiteX4" fmla="*/ 0 w 554990"/>
              <a:gd name="connsiteY4" fmla="*/ 969009 h 1277619"/>
              <a:gd name="connsiteX5" fmla="*/ 138429 w 554990"/>
              <a:gd name="connsiteY5" fmla="*/ 963929 h 1277619"/>
              <a:gd name="connsiteX6" fmla="*/ 105410 w 554990"/>
              <a:gd name="connsiteY6" fmla="*/ 10159 h 1277619"/>
              <a:gd name="connsiteX7" fmla="*/ 382270 w 554990"/>
              <a:gd name="connsiteY7" fmla="*/ 0 h 12776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554990" h="1277619">
                <a:moveTo>
                  <a:pt x="382270" y="0"/>
                </a:moveTo>
                <a:lnTo>
                  <a:pt x="416560" y="955039"/>
                </a:lnTo>
                <a:lnTo>
                  <a:pt x="554990" y="949959"/>
                </a:lnTo>
                <a:lnTo>
                  <a:pt x="288290" y="1277620"/>
                </a:lnTo>
                <a:lnTo>
                  <a:pt x="0" y="969009"/>
                </a:lnTo>
                <a:lnTo>
                  <a:pt x="138429" y="963929"/>
                </a:lnTo>
                <a:lnTo>
                  <a:pt x="105410" y="10159"/>
                </a:lnTo>
                <a:lnTo>
                  <a:pt x="382270" y="0"/>
                </a:lnTo>
              </a:path>
            </a:pathLst>
          </a:custGeom>
          <a:solidFill>
            <a:srgbClr val="99E5B2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8" name="Freeform 3"/>
          <p:cNvSpPr/>
          <p:nvPr/>
        </p:nvSpPr>
        <p:spPr>
          <a:xfrm>
            <a:off x="4144009" y="2603500"/>
            <a:ext cx="897889" cy="1112520"/>
          </a:xfrm>
          <a:custGeom>
            <a:avLst/>
            <a:gdLst>
              <a:gd name="connsiteX0" fmla="*/ 897889 w 897889"/>
              <a:gd name="connsiteY0" fmla="*/ 163829 h 1112520"/>
              <a:gd name="connsiteX1" fmla="*/ 337819 w 897889"/>
              <a:gd name="connsiteY1" fmla="*/ 935989 h 1112520"/>
              <a:gd name="connsiteX2" fmla="*/ 449579 w 897889"/>
              <a:gd name="connsiteY2" fmla="*/ 1017270 h 1112520"/>
              <a:gd name="connsiteX3" fmla="*/ 38100 w 897889"/>
              <a:gd name="connsiteY3" fmla="*/ 1112520 h 1112520"/>
              <a:gd name="connsiteX4" fmla="*/ 0 w 897889"/>
              <a:gd name="connsiteY4" fmla="*/ 692150 h 1112520"/>
              <a:gd name="connsiteX5" fmla="*/ 113029 w 897889"/>
              <a:gd name="connsiteY5" fmla="*/ 773429 h 1112520"/>
              <a:gd name="connsiteX6" fmla="*/ 674369 w 897889"/>
              <a:gd name="connsiteY6" fmla="*/ 0 h 1112520"/>
              <a:gd name="connsiteX7" fmla="*/ 897889 w 897889"/>
              <a:gd name="connsiteY7" fmla="*/ 163829 h 11125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897889" h="1112520">
                <a:moveTo>
                  <a:pt x="897889" y="163829"/>
                </a:moveTo>
                <a:lnTo>
                  <a:pt x="337819" y="935989"/>
                </a:lnTo>
                <a:lnTo>
                  <a:pt x="449579" y="1017270"/>
                </a:lnTo>
                <a:lnTo>
                  <a:pt x="38100" y="1112520"/>
                </a:lnTo>
                <a:lnTo>
                  <a:pt x="0" y="692150"/>
                </a:lnTo>
                <a:lnTo>
                  <a:pt x="113029" y="773429"/>
                </a:lnTo>
                <a:lnTo>
                  <a:pt x="674369" y="0"/>
                </a:lnTo>
                <a:lnTo>
                  <a:pt x="897889" y="163829"/>
                </a:lnTo>
              </a:path>
            </a:pathLst>
          </a:custGeom>
          <a:solidFill>
            <a:srgbClr val="99E5B2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Freeform 3"/>
          <p:cNvSpPr/>
          <p:nvPr/>
        </p:nvSpPr>
        <p:spPr>
          <a:xfrm>
            <a:off x="5885178" y="2627629"/>
            <a:ext cx="1038860" cy="955040"/>
          </a:xfrm>
          <a:custGeom>
            <a:avLst/>
            <a:gdLst>
              <a:gd name="connsiteX0" fmla="*/ 185420 w 1038860"/>
              <a:gd name="connsiteY0" fmla="*/ 0 h 955040"/>
              <a:gd name="connsiteX1" fmla="*/ 895350 w 1038860"/>
              <a:gd name="connsiteY1" fmla="*/ 638810 h 955040"/>
              <a:gd name="connsiteX2" fmla="*/ 988059 w 1038860"/>
              <a:gd name="connsiteY2" fmla="*/ 535940 h 955040"/>
              <a:gd name="connsiteX3" fmla="*/ 1038859 w 1038860"/>
              <a:gd name="connsiteY3" fmla="*/ 955040 h 955040"/>
              <a:gd name="connsiteX4" fmla="*/ 617220 w 1038860"/>
              <a:gd name="connsiteY4" fmla="*/ 947420 h 955040"/>
              <a:gd name="connsiteX5" fmla="*/ 709930 w 1038860"/>
              <a:gd name="connsiteY5" fmla="*/ 844550 h 955040"/>
              <a:gd name="connsiteX6" fmla="*/ 0 w 1038860"/>
              <a:gd name="connsiteY6" fmla="*/ 205740 h 955040"/>
              <a:gd name="connsiteX7" fmla="*/ 185420 w 1038860"/>
              <a:gd name="connsiteY7" fmla="*/ 0 h 9550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1038860" h="955040">
                <a:moveTo>
                  <a:pt x="185420" y="0"/>
                </a:moveTo>
                <a:lnTo>
                  <a:pt x="895350" y="638810"/>
                </a:lnTo>
                <a:lnTo>
                  <a:pt x="988059" y="535940"/>
                </a:lnTo>
                <a:lnTo>
                  <a:pt x="1038859" y="955040"/>
                </a:lnTo>
                <a:lnTo>
                  <a:pt x="617220" y="947420"/>
                </a:lnTo>
                <a:lnTo>
                  <a:pt x="709930" y="844550"/>
                </a:lnTo>
                <a:lnTo>
                  <a:pt x="0" y="205740"/>
                </a:lnTo>
                <a:lnTo>
                  <a:pt x="185420" y="0"/>
                </a:lnTo>
              </a:path>
            </a:pathLst>
          </a:custGeom>
          <a:solidFill>
            <a:srgbClr val="99E5B2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7299959" y="2336800"/>
            <a:ext cx="575309" cy="1277620"/>
          </a:xfrm>
          <a:custGeom>
            <a:avLst/>
            <a:gdLst>
              <a:gd name="connsiteX0" fmla="*/ 575309 w 575309"/>
              <a:gd name="connsiteY0" fmla="*/ 48260 h 1277620"/>
              <a:gd name="connsiteX1" fmla="*/ 408940 w 575309"/>
              <a:gd name="connsiteY1" fmla="*/ 988060 h 1277620"/>
              <a:gd name="connsiteX2" fmla="*/ 546100 w 575309"/>
              <a:gd name="connsiteY2" fmla="*/ 1012189 h 1277620"/>
              <a:gd name="connsiteX3" fmla="*/ 217169 w 575309"/>
              <a:gd name="connsiteY3" fmla="*/ 1277620 h 1277620"/>
              <a:gd name="connsiteX4" fmla="*/ 0 w 575309"/>
              <a:gd name="connsiteY4" fmla="*/ 915670 h 1277620"/>
              <a:gd name="connsiteX5" fmla="*/ 135890 w 575309"/>
              <a:gd name="connsiteY5" fmla="*/ 939800 h 1277620"/>
              <a:gd name="connsiteX6" fmla="*/ 302259 w 575309"/>
              <a:gd name="connsiteY6" fmla="*/ 0 h 1277620"/>
              <a:gd name="connsiteX7" fmla="*/ 575309 w 575309"/>
              <a:gd name="connsiteY7" fmla="*/ 48260 h 12776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575309" h="1277620">
                <a:moveTo>
                  <a:pt x="575309" y="48260"/>
                </a:moveTo>
                <a:lnTo>
                  <a:pt x="408940" y="988060"/>
                </a:lnTo>
                <a:lnTo>
                  <a:pt x="546100" y="1012189"/>
                </a:lnTo>
                <a:lnTo>
                  <a:pt x="217169" y="1277620"/>
                </a:lnTo>
                <a:lnTo>
                  <a:pt x="0" y="915670"/>
                </a:lnTo>
                <a:lnTo>
                  <a:pt x="135890" y="939800"/>
                </a:lnTo>
                <a:lnTo>
                  <a:pt x="302259" y="0"/>
                </a:lnTo>
                <a:lnTo>
                  <a:pt x="575309" y="48260"/>
                </a:lnTo>
              </a:path>
            </a:pathLst>
          </a:custGeom>
          <a:solidFill>
            <a:srgbClr val="99E5B2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1" name="Freeform 3"/>
          <p:cNvSpPr/>
          <p:nvPr/>
        </p:nvSpPr>
        <p:spPr>
          <a:xfrm>
            <a:off x="4573269" y="1766569"/>
            <a:ext cx="1662430" cy="1085850"/>
          </a:xfrm>
          <a:custGeom>
            <a:avLst/>
            <a:gdLst>
              <a:gd name="connsiteX0" fmla="*/ 180340 w 1662430"/>
              <a:gd name="connsiteY0" fmla="*/ 0 h 1085850"/>
              <a:gd name="connsiteX1" fmla="*/ 0 w 1662430"/>
              <a:gd name="connsiteY1" fmla="*/ 181609 h 1085850"/>
              <a:gd name="connsiteX2" fmla="*/ 0 w 1662430"/>
              <a:gd name="connsiteY2" fmla="*/ 905509 h 1085850"/>
              <a:gd name="connsiteX3" fmla="*/ 180340 w 1662430"/>
              <a:gd name="connsiteY3" fmla="*/ 1085850 h 1085850"/>
              <a:gd name="connsiteX4" fmla="*/ 1480819 w 1662430"/>
              <a:gd name="connsiteY4" fmla="*/ 1085850 h 1085850"/>
              <a:gd name="connsiteX5" fmla="*/ 1662430 w 1662430"/>
              <a:gd name="connsiteY5" fmla="*/ 905509 h 1085850"/>
              <a:gd name="connsiteX6" fmla="*/ 1662430 w 1662430"/>
              <a:gd name="connsiteY6" fmla="*/ 181609 h 1085850"/>
              <a:gd name="connsiteX7" fmla="*/ 1480819 w 1662430"/>
              <a:gd name="connsiteY7" fmla="*/ 0 h 1085850"/>
              <a:gd name="connsiteX8" fmla="*/ 180340 w 1662430"/>
              <a:gd name="connsiteY8" fmla="*/ 0 h 1085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662430" h="1085850">
                <a:moveTo>
                  <a:pt x="180340" y="0"/>
                </a:moveTo>
                <a:cubicBezTo>
                  <a:pt x="90170" y="0"/>
                  <a:pt x="0" y="90169"/>
                  <a:pt x="0" y="181609"/>
                </a:cubicBezTo>
                <a:lnTo>
                  <a:pt x="0" y="905509"/>
                </a:lnTo>
                <a:cubicBezTo>
                  <a:pt x="0" y="995680"/>
                  <a:pt x="90170" y="1085850"/>
                  <a:pt x="180340" y="1085850"/>
                </a:cubicBezTo>
                <a:lnTo>
                  <a:pt x="1480819" y="1085850"/>
                </a:lnTo>
                <a:cubicBezTo>
                  <a:pt x="1570990" y="1085850"/>
                  <a:pt x="1662430" y="995680"/>
                  <a:pt x="1662430" y="905509"/>
                </a:cubicBezTo>
                <a:lnTo>
                  <a:pt x="1662430" y="181609"/>
                </a:lnTo>
                <a:cubicBezTo>
                  <a:pt x="1662430" y="90169"/>
                  <a:pt x="1570990" y="0"/>
                  <a:pt x="1480819" y="0"/>
                </a:cubicBezTo>
                <a:lnTo>
                  <a:pt x="180340" y="0"/>
                </a:lnTo>
              </a:path>
            </a:pathLst>
          </a:custGeom>
          <a:solidFill>
            <a:srgbClr val="CCCCCC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2" name="Freeform 3"/>
          <p:cNvSpPr/>
          <p:nvPr/>
        </p:nvSpPr>
        <p:spPr>
          <a:xfrm>
            <a:off x="7293609" y="1670050"/>
            <a:ext cx="963930" cy="775970"/>
          </a:xfrm>
          <a:custGeom>
            <a:avLst/>
            <a:gdLst>
              <a:gd name="connsiteX0" fmla="*/ 129540 w 963930"/>
              <a:gd name="connsiteY0" fmla="*/ 0 h 775970"/>
              <a:gd name="connsiteX1" fmla="*/ 0 w 963930"/>
              <a:gd name="connsiteY1" fmla="*/ 129539 h 775970"/>
              <a:gd name="connsiteX2" fmla="*/ 0 w 963930"/>
              <a:gd name="connsiteY2" fmla="*/ 646429 h 775970"/>
              <a:gd name="connsiteX3" fmla="*/ 129540 w 963930"/>
              <a:gd name="connsiteY3" fmla="*/ 775970 h 775970"/>
              <a:gd name="connsiteX4" fmla="*/ 834390 w 963930"/>
              <a:gd name="connsiteY4" fmla="*/ 775970 h 775970"/>
              <a:gd name="connsiteX5" fmla="*/ 963929 w 963930"/>
              <a:gd name="connsiteY5" fmla="*/ 646429 h 775970"/>
              <a:gd name="connsiteX6" fmla="*/ 963929 w 963930"/>
              <a:gd name="connsiteY6" fmla="*/ 129539 h 775970"/>
              <a:gd name="connsiteX7" fmla="*/ 834390 w 963930"/>
              <a:gd name="connsiteY7" fmla="*/ 0 h 775970"/>
              <a:gd name="connsiteX8" fmla="*/ 129540 w 963930"/>
              <a:gd name="connsiteY8" fmla="*/ 0 h 7759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63930" h="775970">
                <a:moveTo>
                  <a:pt x="129540" y="0"/>
                </a:moveTo>
                <a:cubicBezTo>
                  <a:pt x="64769" y="0"/>
                  <a:pt x="0" y="64769"/>
                  <a:pt x="0" y="129539"/>
                </a:cubicBezTo>
                <a:lnTo>
                  <a:pt x="0" y="646429"/>
                </a:lnTo>
                <a:cubicBezTo>
                  <a:pt x="0" y="711200"/>
                  <a:pt x="64769" y="775970"/>
                  <a:pt x="129540" y="775970"/>
                </a:cubicBezTo>
                <a:lnTo>
                  <a:pt x="834390" y="775970"/>
                </a:lnTo>
                <a:cubicBezTo>
                  <a:pt x="899159" y="775970"/>
                  <a:pt x="963929" y="711200"/>
                  <a:pt x="963929" y="646429"/>
                </a:cubicBezTo>
                <a:lnTo>
                  <a:pt x="963929" y="129539"/>
                </a:lnTo>
                <a:cubicBezTo>
                  <a:pt x="963929" y="64769"/>
                  <a:pt x="899159" y="0"/>
                  <a:pt x="834390" y="0"/>
                </a:cubicBezTo>
                <a:lnTo>
                  <a:pt x="129540" y="0"/>
                </a:lnTo>
              </a:path>
            </a:pathLst>
          </a:custGeom>
          <a:solidFill>
            <a:srgbClr val="99CCFF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3" name="Freeform 3"/>
          <p:cNvSpPr/>
          <p:nvPr/>
        </p:nvSpPr>
        <p:spPr>
          <a:xfrm>
            <a:off x="2320289" y="3644900"/>
            <a:ext cx="2381249" cy="1229359"/>
          </a:xfrm>
          <a:custGeom>
            <a:avLst/>
            <a:gdLst>
              <a:gd name="connsiteX0" fmla="*/ 1189989 w 2381249"/>
              <a:gd name="connsiteY0" fmla="*/ 0 h 1229359"/>
              <a:gd name="connsiteX1" fmla="*/ 2381250 w 2381249"/>
              <a:gd name="connsiteY1" fmla="*/ 614679 h 1229359"/>
              <a:gd name="connsiteX2" fmla="*/ 1189989 w 2381249"/>
              <a:gd name="connsiteY2" fmla="*/ 1229359 h 1229359"/>
              <a:gd name="connsiteX3" fmla="*/ 0 w 2381249"/>
              <a:gd name="connsiteY3" fmla="*/ 614679 h 1229359"/>
              <a:gd name="connsiteX4" fmla="*/ 1189989 w 2381249"/>
              <a:gd name="connsiteY4" fmla="*/ 0 h 12293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381249" h="1229359">
                <a:moveTo>
                  <a:pt x="1189989" y="0"/>
                </a:moveTo>
                <a:cubicBezTo>
                  <a:pt x="1865629" y="0"/>
                  <a:pt x="2381250" y="265429"/>
                  <a:pt x="2381250" y="614679"/>
                </a:cubicBezTo>
                <a:cubicBezTo>
                  <a:pt x="2381250" y="963929"/>
                  <a:pt x="1865629" y="1229359"/>
                  <a:pt x="1189989" y="1229359"/>
                </a:cubicBezTo>
                <a:cubicBezTo>
                  <a:pt x="515620" y="1229359"/>
                  <a:pt x="0" y="963929"/>
                  <a:pt x="0" y="614679"/>
                </a:cubicBezTo>
                <a:cubicBezTo>
                  <a:pt x="0" y="265429"/>
                  <a:pt x="515620" y="0"/>
                  <a:pt x="1189989" y="0"/>
                </a:cubicBezTo>
              </a:path>
            </a:pathLst>
          </a:custGeom>
          <a:solidFill>
            <a:srgbClr val="CCCCCC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宋体"/>
              <a:cs typeface="Arial" pitchFamily="34" charset="0"/>
            </a:endParaRPr>
          </a:p>
        </p:txBody>
      </p:sp>
      <p:sp>
        <p:nvSpPr>
          <p:cNvPr id="14" name="Freeform 3"/>
          <p:cNvSpPr/>
          <p:nvPr/>
        </p:nvSpPr>
        <p:spPr>
          <a:xfrm>
            <a:off x="582929" y="5582920"/>
            <a:ext cx="1197610" cy="434340"/>
          </a:xfrm>
          <a:custGeom>
            <a:avLst/>
            <a:gdLst>
              <a:gd name="connsiteX0" fmla="*/ 72389 w 1197610"/>
              <a:gd name="connsiteY0" fmla="*/ 0 h 434340"/>
              <a:gd name="connsiteX1" fmla="*/ 0 w 1197610"/>
              <a:gd name="connsiteY1" fmla="*/ 72389 h 434340"/>
              <a:gd name="connsiteX2" fmla="*/ 0 w 1197610"/>
              <a:gd name="connsiteY2" fmla="*/ 361950 h 434340"/>
              <a:gd name="connsiteX3" fmla="*/ 72389 w 1197610"/>
              <a:gd name="connsiteY3" fmla="*/ 434339 h 434340"/>
              <a:gd name="connsiteX4" fmla="*/ 1125219 w 1197610"/>
              <a:gd name="connsiteY4" fmla="*/ 434339 h 434340"/>
              <a:gd name="connsiteX5" fmla="*/ 1197610 w 1197610"/>
              <a:gd name="connsiteY5" fmla="*/ 361950 h 434340"/>
              <a:gd name="connsiteX6" fmla="*/ 1197610 w 1197610"/>
              <a:gd name="connsiteY6" fmla="*/ 72389 h 434340"/>
              <a:gd name="connsiteX7" fmla="*/ 1125219 w 1197610"/>
              <a:gd name="connsiteY7" fmla="*/ 0 h 434340"/>
              <a:gd name="connsiteX8" fmla="*/ 72389 w 1197610"/>
              <a:gd name="connsiteY8" fmla="*/ 0 h 4343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197610" h="434340">
                <a:moveTo>
                  <a:pt x="72389" y="0"/>
                </a:moveTo>
                <a:cubicBezTo>
                  <a:pt x="36829" y="0"/>
                  <a:pt x="0" y="36829"/>
                  <a:pt x="0" y="72389"/>
                </a:cubicBezTo>
                <a:lnTo>
                  <a:pt x="0" y="361950"/>
                </a:lnTo>
                <a:cubicBezTo>
                  <a:pt x="0" y="397509"/>
                  <a:pt x="36829" y="434339"/>
                  <a:pt x="72389" y="434339"/>
                </a:cubicBezTo>
                <a:lnTo>
                  <a:pt x="1125219" y="434339"/>
                </a:lnTo>
                <a:cubicBezTo>
                  <a:pt x="1162050" y="434339"/>
                  <a:pt x="1197610" y="397509"/>
                  <a:pt x="1197610" y="361950"/>
                </a:cubicBezTo>
                <a:lnTo>
                  <a:pt x="1197610" y="72389"/>
                </a:lnTo>
                <a:cubicBezTo>
                  <a:pt x="1197610" y="36829"/>
                  <a:pt x="1162050" y="0"/>
                  <a:pt x="1125219" y="0"/>
                </a:cubicBezTo>
                <a:lnTo>
                  <a:pt x="72389" y="0"/>
                </a:lnTo>
              </a:path>
            </a:pathLst>
          </a:custGeom>
          <a:solidFill>
            <a:srgbClr val="CCCCCC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572769" y="6103620"/>
            <a:ext cx="1682750" cy="398779"/>
          </a:xfrm>
          <a:custGeom>
            <a:avLst/>
            <a:gdLst>
              <a:gd name="connsiteX0" fmla="*/ 66039 w 1682750"/>
              <a:gd name="connsiteY0" fmla="*/ 0 h 398779"/>
              <a:gd name="connsiteX1" fmla="*/ 0 w 1682750"/>
              <a:gd name="connsiteY1" fmla="*/ 66039 h 398779"/>
              <a:gd name="connsiteX2" fmla="*/ 0 w 1682750"/>
              <a:gd name="connsiteY2" fmla="*/ 332739 h 398779"/>
              <a:gd name="connsiteX3" fmla="*/ 66039 w 1682750"/>
              <a:gd name="connsiteY3" fmla="*/ 398779 h 398779"/>
              <a:gd name="connsiteX4" fmla="*/ 1616710 w 1682750"/>
              <a:gd name="connsiteY4" fmla="*/ 398779 h 398779"/>
              <a:gd name="connsiteX5" fmla="*/ 1682750 w 1682750"/>
              <a:gd name="connsiteY5" fmla="*/ 332739 h 398779"/>
              <a:gd name="connsiteX6" fmla="*/ 1682750 w 1682750"/>
              <a:gd name="connsiteY6" fmla="*/ 66039 h 398779"/>
              <a:gd name="connsiteX7" fmla="*/ 1616710 w 1682750"/>
              <a:gd name="connsiteY7" fmla="*/ 0 h 398779"/>
              <a:gd name="connsiteX8" fmla="*/ 66039 w 1682750"/>
              <a:gd name="connsiteY8" fmla="*/ 0 h 3987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682750" h="398779">
                <a:moveTo>
                  <a:pt x="66039" y="0"/>
                </a:moveTo>
                <a:cubicBezTo>
                  <a:pt x="33019" y="0"/>
                  <a:pt x="0" y="33020"/>
                  <a:pt x="0" y="66039"/>
                </a:cubicBezTo>
                <a:lnTo>
                  <a:pt x="0" y="332739"/>
                </a:lnTo>
                <a:cubicBezTo>
                  <a:pt x="0" y="365759"/>
                  <a:pt x="33019" y="398779"/>
                  <a:pt x="66039" y="398779"/>
                </a:cubicBezTo>
                <a:lnTo>
                  <a:pt x="1616710" y="398779"/>
                </a:lnTo>
                <a:cubicBezTo>
                  <a:pt x="1649729" y="398779"/>
                  <a:pt x="1682750" y="365759"/>
                  <a:pt x="1682750" y="332739"/>
                </a:cubicBezTo>
                <a:lnTo>
                  <a:pt x="1682750" y="66039"/>
                </a:lnTo>
                <a:cubicBezTo>
                  <a:pt x="1682750" y="33020"/>
                  <a:pt x="1649729" y="0"/>
                  <a:pt x="1616710" y="0"/>
                </a:cubicBezTo>
                <a:lnTo>
                  <a:pt x="66039" y="0"/>
                </a:lnTo>
              </a:path>
            </a:pathLst>
          </a:custGeom>
          <a:solidFill>
            <a:srgbClr val="33CC66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6497319" y="3816350"/>
            <a:ext cx="1875716" cy="67454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  <a:tab pos="419100" algn="l"/>
                <a:tab pos="444500" algn="l"/>
              </a:tabLst>
              <a:defRPr/>
            </a:pPr>
            <a:r>
              <a: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ET-EDGM</a:t>
            </a:r>
          </a:p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  <a:tab pos="419100" algn="l"/>
                <a:tab pos="444500" algn="l"/>
              </a:tabLst>
              <a:defRPr/>
            </a:pPr>
            <a:r>
              <a:rPr kumimoji="0" lang="en-US" altLang="zh-CN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Matricial</a:t>
            </a:r>
            <a:r>
              <a:rPr kumimoji="0" lang="en-US" altLang="zh-CN" sz="15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Geospatial Data </a:t>
            </a:r>
            <a:r>
              <a:rPr kumimoji="0" lang="en-US" altLang="zh-CN" sz="15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Strucuture</a:t>
            </a:r>
            <a:endParaRPr kumimoji="0" lang="en-US" altLang="zh-CN" sz="15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4566919" y="4806950"/>
            <a:ext cx="1798319" cy="90537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8300" algn="l"/>
                <a:tab pos="393700" algn="l"/>
                <a:tab pos="444500" algn="l"/>
                <a:tab pos="482600" algn="l"/>
              </a:tabLst>
              <a:defRPr/>
            </a:pPr>
            <a:r>
              <a: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ET-CQDGV</a:t>
            </a:r>
          </a:p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8300" algn="l"/>
                <a:tab pos="393700" algn="l"/>
                <a:tab pos="444500" algn="l"/>
                <a:tab pos="482600" algn="l"/>
              </a:tabLst>
              <a:defRPr/>
            </a:pPr>
            <a:r>
              <a:rPr kumimoji="0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Q</a:t>
            </a:r>
            <a:r>
              <a:rPr kumimoji="0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uality Control of </a:t>
            </a:r>
            <a:r>
              <a:rPr kumimoji="0" lang="en-US" altLang="zh-CN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Vectorial</a:t>
            </a:r>
            <a:r>
              <a:rPr kumimoji="0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and Image Products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572769" y="1816475"/>
            <a:ext cx="1671318" cy="113620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6200" algn="l"/>
                <a:tab pos="292100" algn="l"/>
              </a:tabLst>
              <a:defRPr/>
            </a:pPr>
            <a:r>
              <a: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ET-ADGV</a:t>
            </a:r>
          </a:p>
          <a:p>
            <a:pPr>
              <a:lnSpc>
                <a:spcPts val="1800"/>
              </a:lnSpc>
              <a:tabLst>
                <a:tab pos="76200" algn="l"/>
                <a:tab pos="292100" algn="l"/>
              </a:tabLst>
              <a:defRPr/>
            </a:pPr>
            <a:r>
              <a:rPr lang="en-US" altLang="zh-CN" sz="15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Geometry </a:t>
            </a:r>
            <a:r>
              <a:rPr lang="en-US" altLang="zh-CN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Acquisition of </a:t>
            </a:r>
            <a:r>
              <a:rPr lang="en-US" altLang="zh-CN" sz="15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altLang="zh-CN" sz="1500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Vectorial</a:t>
            </a:r>
            <a:r>
              <a:rPr lang="en-US" altLang="zh-CN" sz="15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geospatial </a:t>
            </a:r>
            <a:r>
              <a:rPr lang="en-US" altLang="zh-CN" sz="15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data</a:t>
            </a:r>
            <a:endParaRPr kumimoji="0" lang="en-US" altLang="zh-CN" sz="15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248478" y="131694"/>
            <a:ext cx="8124557" cy="57195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7000" algn="l"/>
                <a:tab pos="1320800" algn="l"/>
                <a:tab pos="1612900" algn="l"/>
              </a:tabLst>
              <a:defRPr/>
            </a:pPr>
            <a:endParaRPr kumimoji="0" lang="en-US" altLang="zh-CN" sz="2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7000" algn="l"/>
                <a:tab pos="1320800" algn="l"/>
                <a:tab pos="1612900" algn="l"/>
              </a:tabLst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Technical Specifications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	</a:t>
            </a:r>
            <a:endParaRPr kumimoji="0" lang="en-US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4770119" y="2216150"/>
            <a:ext cx="1101840" cy="25135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/>
            </a:pPr>
            <a:r>
              <a:rPr lang="en-US" altLang="zh-CN" sz="15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ET-Metadata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7526019" y="1885950"/>
            <a:ext cx="4953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/>
            </a:pPr>
            <a:r>
              <a:rPr lang="en-US" altLang="zh-C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.....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579120" y="3917950"/>
            <a:ext cx="4013834" cy="254685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  <a:tab pos="2095500" algn="l"/>
                <a:tab pos="2349500" algn="l"/>
                <a:tab pos="2552700" algn="l"/>
                <a:tab pos="2565400" algn="l"/>
              </a:tabLst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  <a:tab pos="2095500" algn="l"/>
                <a:tab pos="2349500" algn="l"/>
                <a:tab pos="2552700" algn="l"/>
                <a:tab pos="2565400" algn="l"/>
              </a:tabLst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			</a:t>
            </a:r>
            <a:r>
              <a: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ET-EDGV</a:t>
            </a:r>
          </a:p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  <a:tab pos="2095500" algn="l"/>
                <a:tab pos="2349500" algn="l"/>
                <a:tab pos="2552700" algn="l"/>
                <a:tab pos="2565400" algn="l"/>
              </a:tabLst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	</a:t>
            </a:r>
            <a:r>
              <a:rPr lang="en-US" altLang="zh-CN" sz="15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kumimoji="0" lang="en-US" altLang="zh-CN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ectorial</a:t>
            </a:r>
            <a:r>
              <a:rPr kumimoji="0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Geospatial</a:t>
            </a:r>
          </a:p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  <a:tab pos="2095500" algn="l"/>
                <a:tab pos="2349500" algn="l"/>
                <a:tab pos="2552700" algn="l"/>
                <a:tab pos="2565400" algn="l"/>
              </a:tabLst>
              <a:defRPr/>
            </a:pPr>
            <a:r>
              <a:rPr lang="en-US" altLang="zh-CN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5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    </a:t>
            </a:r>
            <a:r>
              <a:rPr kumimoji="0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    Data </a:t>
            </a:r>
            <a:r>
              <a:rPr lang="en-US" altLang="zh-CN" sz="15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kumimoji="0" lang="en-US" altLang="zh-CN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tructure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  <a:tab pos="2095500" algn="l"/>
                <a:tab pos="2349500" algn="l"/>
                <a:tab pos="2552700" algn="l"/>
                <a:tab pos="2565400" algn="l"/>
              </a:tabLst>
              <a:defRPr/>
            </a:pPr>
            <a:r>
              <a:rPr kumimoji="0" lang="en-US" altLang="zh-CN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Responsability</a:t>
            </a:r>
            <a:r>
              <a: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  <a:tab pos="2095500" algn="l"/>
                <a:tab pos="2349500" algn="l"/>
                <a:tab pos="2552700" algn="l"/>
                <a:tab pos="2565400" algn="l"/>
              </a:tabLst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CONCAR</a:t>
            </a: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  <a:tab pos="2095500" algn="l"/>
                <a:tab pos="2349500" algn="l"/>
                <a:tab pos="2552700" algn="l"/>
                <a:tab pos="2565400" algn="l"/>
              </a:tabLst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CONCAR</a:t>
            </a: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/</a:t>
            </a: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DSG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2548039" y="1319253"/>
            <a:ext cx="1652697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tabLst>
                <a:tab pos="127000" algn="l"/>
                <a:tab pos="1320800" algn="l"/>
                <a:tab pos="1612900" algn="l"/>
              </a:tabLst>
              <a:defRPr/>
            </a:pPr>
            <a:r>
              <a:rPr lang="en-US" altLang="zh-CN" sz="11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ET-RDGV</a:t>
            </a:r>
          </a:p>
          <a:p>
            <a:pPr lvl="0">
              <a:lnSpc>
                <a:spcPts val="1500"/>
              </a:lnSpc>
              <a:tabLst>
                <a:tab pos="190500" algn="l"/>
                <a:tab pos="469900" algn="l"/>
              </a:tabLst>
              <a:defRPr/>
            </a:pPr>
            <a:r>
              <a:rPr lang="en-US" altLang="zh-CN" sz="1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Cartographic representation of </a:t>
            </a:r>
            <a:r>
              <a:rPr lang="en-US" altLang="zh-CN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altLang="zh-CN" sz="1400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Vectorial</a:t>
            </a:r>
            <a:r>
              <a:rPr lang="en-US" altLang="zh-CN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geospatial Data </a:t>
            </a:r>
          </a:p>
        </p:txBody>
      </p:sp>
    </p:spTree>
    <p:extLst>
      <p:ext uri="{BB962C8B-B14F-4D97-AF65-F5344CB8AC3E}">
        <p14:creationId xmlns:p14="http://schemas.microsoft.com/office/powerpoint/2010/main" val="1028532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3718" y="2001640"/>
            <a:ext cx="2362200" cy="1778000"/>
          </a:xfrm>
          <a:prstGeom prst="rect">
            <a:avLst/>
          </a:prstGeom>
          <a:noFill/>
        </p:spPr>
      </p:pic>
      <p:sp>
        <p:nvSpPr>
          <p:cNvPr id="3" name="TextBox 1"/>
          <p:cNvSpPr txBox="1"/>
          <p:nvPr/>
        </p:nvSpPr>
        <p:spPr>
          <a:xfrm>
            <a:off x="349518" y="1760340"/>
            <a:ext cx="80150" cy="195694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•</a:t>
            </a: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•</a:t>
            </a: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•</a:t>
            </a: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•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692418" y="1760340"/>
            <a:ext cx="4834657" cy="195694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 structure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and modeling of geospatial data</a:t>
            </a:r>
            <a:endParaRPr kumimoji="0" lang="en-US" altLang="zh-CN" sz="1799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Object </a:t>
            </a:r>
            <a:r>
              <a:rPr lang="en-US" altLang="zh-CN" sz="1799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oriented modeling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cales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&lt;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1/25.000</a:t>
            </a: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Approved Versions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–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1.0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–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2006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/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2.0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–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2009</a:t>
            </a: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Public Consult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–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dez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2010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jan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2011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49518" y="3906640"/>
            <a:ext cx="3452933" cy="30264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1799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•</a:t>
            </a:r>
            <a:r>
              <a:rPr lang="en-US" altLang="zh-CN" sz="1799" dirty="0" smtClean="0">
                <a:latin typeface="Arial" pitchFamily="34" charset="0"/>
                <a:cs typeface="Arial" pitchFamily="34" charset="0"/>
              </a:rPr>
              <a:t>     New Version in development</a:t>
            </a:r>
            <a:endParaRPr lang="en-US" altLang="zh-CN" sz="1799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234679" y="4433343"/>
            <a:ext cx="8730027" cy="225189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6200" algn="l"/>
                <a:tab pos="177800" algn="l"/>
              </a:tabLst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Information Categories</a:t>
            </a:r>
          </a:p>
          <a:p>
            <a:pPr marL="0" marR="0" lvl="0" indent="0" algn="just" defTabSz="91440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6200" algn="l"/>
                <a:tab pos="177800" algn="l"/>
              </a:tabLst>
              <a:defRPr/>
            </a:pPr>
            <a:endParaRPr kumimoji="0" lang="en-US" altLang="zh-CN" sz="1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ts val="2000"/>
              </a:lnSpc>
              <a:tabLst>
                <a:tab pos="76200" algn="l"/>
                <a:tab pos="177800" algn="l"/>
              </a:tabLst>
              <a:defRPr/>
            </a:pPr>
            <a:r>
              <a:rPr lang="en-US" altLang="zh-CN" sz="1600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altLang="zh-CN" sz="1600" kern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Brazilian Geographical </a:t>
            </a:r>
            <a:r>
              <a:rPr lang="en-US" altLang="zh-CN" sz="1600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Space </a:t>
            </a:r>
            <a:r>
              <a:rPr lang="en-US" altLang="zh-CN" sz="1600" kern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was divided </a:t>
            </a:r>
            <a:r>
              <a:rPr lang="en-US" altLang="zh-CN" sz="1600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 13 (thirteen) </a:t>
            </a:r>
            <a:r>
              <a:rPr lang="en-US" altLang="zh-CN" sz="1600" kern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information categories:</a:t>
            </a:r>
            <a:endParaRPr kumimoji="0" lang="en-US" altLang="zh-CN" sz="160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6200" algn="l"/>
                <a:tab pos="177800" algn="l"/>
              </a:tabLst>
              <a:defRPr/>
            </a:pP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Hydrography,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Relief,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Vegetal Covering,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Transport System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Energy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and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Communications,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Water Supply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and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Basic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Sanitation,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Education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and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Culture,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Economic Structure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799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Urban Places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Boarders and 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Limits,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Reference Points, Public Administration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</a:t>
            </a:r>
            <a:r>
              <a:rPr kumimoji="0" lang="en-US" altLang="zh-CN" sz="1799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Health and Social Service</a:t>
            </a:r>
            <a:endParaRPr kumimoji="0" lang="en-US" altLang="zh-CN" sz="1799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905913" y="312540"/>
            <a:ext cx="7002879" cy="11746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lvl="0" algn="ctr">
              <a:lnSpc>
                <a:spcPts val="2300"/>
              </a:lnSpc>
              <a:tabLst>
                <a:tab pos="546100" algn="l"/>
                <a:tab pos="2946400" algn="l"/>
              </a:tabLst>
              <a:defRPr/>
            </a:pPr>
            <a:r>
              <a:rPr lang="en-US" altLang="zh-CN" sz="2399" b="1" kern="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Vectorial</a:t>
            </a:r>
            <a:r>
              <a:rPr lang="en-US" altLang="zh-CN" sz="2399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399" b="1" kern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Geospatial Data </a:t>
            </a:r>
            <a:r>
              <a:rPr lang="en-US" altLang="zh-CN" sz="2399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Structure</a:t>
            </a:r>
          </a:p>
          <a:p>
            <a:pPr marL="0" marR="0" lvl="0" indent="0" defTabSz="91440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6100" algn="l"/>
                <a:tab pos="2946400" algn="l"/>
              </a:tabLst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	</a:t>
            </a:r>
            <a:r>
              <a:rPr kumimoji="0" lang="en-US" altLang="zh-CN" sz="2399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ET-EDGV</a:t>
            </a:r>
          </a:p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6100" algn="l"/>
                <a:tab pos="2946400" algn="l"/>
              </a:tabLst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en-US" altLang="zh-CN" sz="2003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Committe</a:t>
            </a:r>
            <a:r>
              <a:rPr kumimoji="0" lang="en-US" altLang="zh-CN" sz="2003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of National Digital Map Library – CEMND</a:t>
            </a:r>
          </a:p>
        </p:txBody>
      </p:sp>
    </p:spTree>
    <p:extLst>
      <p:ext uri="{BB962C8B-B14F-4D97-AF65-F5344CB8AC3E}">
        <p14:creationId xmlns:p14="http://schemas.microsoft.com/office/powerpoint/2010/main" val="2028539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8901"/>
              </p:ext>
            </p:extLst>
          </p:nvPr>
        </p:nvGraphicFramePr>
        <p:xfrm>
          <a:off x="1475656" y="604191"/>
          <a:ext cx="6332603" cy="5940044"/>
        </p:xfrm>
        <a:graphic>
          <a:graphicData uri="http://schemas.openxmlformats.org/drawingml/2006/table">
            <a:tbl>
              <a:tblPr/>
              <a:tblGrid>
                <a:gridCol w="774485"/>
                <a:gridCol w="1219200"/>
                <a:gridCol w="4338918"/>
              </a:tblGrid>
              <a:tr h="53187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Session 1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mpd="sng">
                      <a:solidFill>
                        <a:srgbClr val="000000"/>
                      </a:solidFill>
                      <a:prstDash val="soli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mpd="sng">
                      <a:solidFill>
                        <a:srgbClr val="000000"/>
                      </a:solidFill>
                      <a:prstDash val="soli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Hydrography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Set of Oceanic and inner waters of the terrestrial surface, as well as natural or artificial, emerged or submerged </a:t>
                      </a:r>
                      <a:r>
                        <a:rPr lang="en-US" altLang="zh-CN" sz="1199" b="1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elements,contained</a:t>
                      </a:r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in that environment.</a:t>
                      </a: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mpd="sng">
                      <a:solidFill>
                        <a:srgbClr val="000000"/>
                      </a:solidFill>
                      <a:prstDash val="soli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3263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Session 2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Relief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Category that represents the shape of the Earth surface and bottom of the waters treating, also of the exposed materials, except for the vegetal covering.</a:t>
                      </a: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3815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Session 3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Vegetal Covering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Represents, in general character, the several types of</a:t>
                      </a:r>
                    </a:p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natural and cultivated vegetation.</a:t>
                      </a:r>
                      <a:endParaRPr lang="en-US" altLang="zh-CN" sz="1199" b="1" dirty="0" err="1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3187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Session 4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Transport System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Category that groups the set of systems destined to the </a:t>
                      </a:r>
                    </a:p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transport and load displacement and passengers, as well as the support structures tied to these activities.</a:t>
                      </a: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3187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Session 5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Energy and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Communication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Category that represents the structures associated to the generation, transmission and distribution of energy, as well as the ones of  communication.</a:t>
                      </a: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70713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Session 6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Water Supply and Basic Sanitation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Category that contains the group of structures associated to reception, to storage, to treatment and water distribution , as well as the relative ones to the basic sanitation. </a:t>
                      </a:r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3815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Session 7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Education and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Culture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Category that represents the areas and the constructions associated to education, to sport, to culture and leisure. 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3263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Session 8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Economic Structure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Category that represents the areas and constructions where are</a:t>
                      </a:r>
                    </a:p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accomplished activities for production of goods and services that, in general, present economical result.</a:t>
                      </a: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3815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Session 9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Urban Places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Category that represents the several types of concentration of </a:t>
                      </a:r>
                    </a:p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human houses.</a:t>
                      </a:r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3108924" y="116541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Information Categories</a:t>
            </a:r>
            <a:endParaRPr lang="pt-B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08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539750" y="908050"/>
            <a:ext cx="7964488" cy="719138"/>
          </a:xfrm>
          <a:prstGeom prst="rect">
            <a:avLst/>
          </a:prstGeom>
          <a:solidFill>
            <a:schemeClr val="accent1">
              <a:alpha val="59999"/>
            </a:schemeClr>
          </a:solidFill>
          <a:ln>
            <a:miter lim="800000"/>
            <a:headEnd/>
            <a:tailEnd/>
          </a:ln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In </a:t>
            </a:r>
            <a:r>
              <a:rPr kumimoji="0" lang="pt-BR" sz="20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an</a:t>
            </a:r>
            <a:r>
              <a:rPr kumimoji="0" lang="pt-BR" sz="2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pt-BR" sz="20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interlinked</a:t>
            </a:r>
            <a:r>
              <a:rPr kumimoji="0" lang="pt-BR" sz="2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 world,</a:t>
            </a:r>
            <a:r>
              <a:rPr kumimoji="0" lang="pt-BR" sz="2000" b="1" i="0" u="none" strike="noStrike" kern="1200" cap="none" spc="0" normalizeH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pt-BR" sz="2000" b="1" i="0" u="none" strike="noStrike" kern="1200" cap="none" spc="0" normalizeH="0" noProof="0" dirty="0" err="1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the</a:t>
            </a:r>
            <a:r>
              <a:rPr kumimoji="0" lang="pt-BR" sz="2000" b="1" i="0" u="none" strike="noStrike" kern="1200" cap="none" spc="0" normalizeH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pt-BR" sz="2000" b="1" i="0" u="none" strike="noStrike" kern="1200" cap="none" spc="0" normalizeH="0" noProof="0" dirty="0" err="1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geospatial</a:t>
            </a:r>
            <a:r>
              <a:rPr kumimoji="0" lang="pt-BR" sz="2000" b="1" i="0" u="none" strike="noStrike" kern="1200" cap="none" spc="0" normalizeH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pt-BR" sz="2000" b="1" i="0" u="none" strike="noStrike" kern="1200" cap="none" spc="0" normalizeH="0" noProof="0" dirty="0" err="1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information</a:t>
            </a:r>
            <a:r>
              <a:rPr kumimoji="0" lang="pt-BR" sz="2000" b="1" i="0" u="none" strike="noStrike" kern="1200" cap="none" spc="0" normalizeH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 is </a:t>
            </a:r>
            <a:r>
              <a:rPr kumimoji="0" lang="pt-BR" sz="2000" b="1" i="0" u="none" strike="noStrike" kern="1200" cap="none" spc="0" normalizeH="0" noProof="0" dirty="0" err="1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essential</a:t>
            </a:r>
            <a:r>
              <a:rPr kumimoji="0" lang="pt-BR" sz="2000" b="1" i="0" u="none" strike="noStrike" kern="1200" cap="none" spc="0" normalizeH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 in </a:t>
            </a:r>
            <a:r>
              <a:rPr kumimoji="0" lang="pt-BR" sz="2000" b="1" i="0" u="none" strike="noStrike" kern="1200" cap="none" spc="0" normalizeH="0" noProof="0" dirty="0" err="1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various</a:t>
            </a:r>
            <a:r>
              <a:rPr kumimoji="0" lang="pt-BR" sz="2000" b="1" i="0" u="none" strike="noStrike" kern="1200" cap="none" spc="0" normalizeH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pt-BR" sz="2000" b="1" i="0" u="none" strike="noStrike" kern="1200" cap="none" spc="0" normalizeH="0" noProof="0" dirty="0" err="1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activities</a:t>
            </a:r>
            <a:endParaRPr kumimoji="0" lang="pt-BR" sz="2000" b="1" i="0" u="none" strike="noStrike" kern="1200" cap="none" spc="0" normalizeH="0" baseline="0" noProof="0" dirty="0" smtClean="0">
              <a:ln w="6350">
                <a:noFill/>
              </a:ln>
              <a:solidFill>
                <a:schemeClr val="tx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39750" y="44450"/>
            <a:ext cx="8604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2400" b="1" noProof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Relevance of Geospatial Information</a:t>
            </a:r>
            <a:endParaRPr lang="pt-BR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573463"/>
            <a:ext cx="2895600" cy="19827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4437063"/>
            <a:ext cx="2497137" cy="1852612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</p:spPr>
      </p:pic>
      <p:graphicFrame>
        <p:nvGraphicFramePr>
          <p:cNvPr id="6" name="Object 0"/>
          <p:cNvGraphicFramePr>
            <a:graphicFrameLocks noChangeAspect="1"/>
          </p:cNvGraphicFramePr>
          <p:nvPr/>
        </p:nvGraphicFramePr>
        <p:xfrm>
          <a:off x="4356100" y="4005263"/>
          <a:ext cx="2774950" cy="200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Imagem de bitmap" r:id="rId5" imgW="9742857" imgH="7039958" progId="PBrush">
                  <p:embed/>
                </p:oleObj>
              </mc:Choice>
              <mc:Fallback>
                <p:oleObj name="Imagem de bitmap" r:id="rId5" imgW="9742857" imgH="7039958" progId="PBrush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4005263"/>
                        <a:ext cx="2774950" cy="2005012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4816475"/>
            <a:ext cx="2590800" cy="19256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8" name="Retângulo de cantos arredondados 9"/>
          <p:cNvSpPr>
            <a:spLocks noChangeArrowheads="1"/>
          </p:cNvSpPr>
          <p:nvPr/>
        </p:nvSpPr>
        <p:spPr bwMode="auto">
          <a:xfrm>
            <a:off x="521494" y="1839822"/>
            <a:ext cx="8001000" cy="1357313"/>
          </a:xfrm>
          <a:prstGeom prst="roundRect">
            <a:avLst>
              <a:gd name="adj" fmla="val 16667"/>
            </a:avLst>
          </a:prstGeom>
          <a:solidFill>
            <a:srgbClr val="33CCCC">
              <a:alpha val="30196"/>
            </a:srgbClr>
          </a:solidFill>
          <a:ln w="9525" algn="ctr">
            <a:solidFill>
              <a:srgbClr val="9999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ts val="2400"/>
              </a:lnSpc>
              <a:spcBef>
                <a:spcPts val="600"/>
              </a:spcBef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More than 70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%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of all worldwide information used by </a:t>
            </a:r>
          </a:p>
          <a:p>
            <a:pPr algn="ctr" eaLnBrk="0" hangingPunct="0">
              <a:lnSpc>
                <a:spcPts val="2400"/>
              </a:lnSpc>
              <a:spcBef>
                <a:spcPts val="600"/>
              </a:spcBef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the public sector </a:t>
            </a:r>
          </a:p>
          <a:p>
            <a:pPr algn="ctr" eaLnBrk="0" hangingPunct="0">
              <a:lnSpc>
                <a:spcPts val="2400"/>
              </a:lnSpc>
              <a:spcBef>
                <a:spcPts val="600"/>
              </a:spcBef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can be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georeferenced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pt-BR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849771" y="3497263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A9.com; Google Earth; Google Maps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49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757993"/>
              </p:ext>
            </p:extLst>
          </p:nvPr>
        </p:nvGraphicFramePr>
        <p:xfrm>
          <a:off x="1259632" y="1484784"/>
          <a:ext cx="6521733" cy="2928973"/>
        </p:xfrm>
        <a:graphic>
          <a:graphicData uri="http://schemas.openxmlformats.org/drawingml/2006/table">
            <a:tbl>
              <a:tblPr/>
              <a:tblGrid>
                <a:gridCol w="784321"/>
                <a:gridCol w="1281953"/>
                <a:gridCol w="4455459"/>
              </a:tblGrid>
              <a:tr h="82712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Session 10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Reference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Points 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Category that contains the classes of elements that serve as reference to measurements relating to the Earth surface or of natural phenomena.</a:t>
                      </a: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8239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Session 11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Boarders and Limits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Category that represents the different levels politician-</a:t>
                      </a:r>
                    </a:p>
                    <a:p>
                      <a:pPr algn="just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administrative and the special areas; planning operational areas, private areas (no classified in the others categories), as well as the elements that delimit materially these lines on the Earth surface.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3815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Session 12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Public Administration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Category that represents the areas and the constructions where </a:t>
                      </a:r>
                      <a:r>
                        <a:rPr lang="en-US" altLang="zh-CN" sz="1199" b="1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areaccomplished</a:t>
                      </a:r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the inherent activities to the public power.</a:t>
                      </a:r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3815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Session 13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mpd="sng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Health and Social Service</a:t>
                      </a:r>
                      <a:endParaRPr lang="zh-CN" altLang="en-US" sz="1199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lang="en-US" altLang="zh-CN" sz="1199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Category that represents the areas and constructions relating to the Social service and to health.</a:t>
                      </a:r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6543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567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63270" y="26894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Class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Diagram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Hydrography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Category</a:t>
            </a:r>
            <a:endParaRPr lang="pt-BR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49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071620" y="6357620"/>
            <a:ext cx="1000760" cy="429260"/>
          </a:xfrm>
          <a:custGeom>
            <a:avLst/>
            <a:gdLst>
              <a:gd name="connsiteX0" fmla="*/ 500379 w 1000760"/>
              <a:gd name="connsiteY0" fmla="*/ 429260 h 429260"/>
              <a:gd name="connsiteX1" fmla="*/ 0 w 1000760"/>
              <a:gd name="connsiteY1" fmla="*/ 429260 h 429260"/>
              <a:gd name="connsiteX2" fmla="*/ 0 w 1000760"/>
              <a:gd name="connsiteY2" fmla="*/ 0 h 429260"/>
              <a:gd name="connsiteX3" fmla="*/ 1000759 w 1000760"/>
              <a:gd name="connsiteY3" fmla="*/ 0 h 429260"/>
              <a:gd name="connsiteX4" fmla="*/ 1000759 w 1000760"/>
              <a:gd name="connsiteY4" fmla="*/ 429260 h 429260"/>
              <a:gd name="connsiteX5" fmla="*/ 500379 w 1000760"/>
              <a:gd name="connsiteY5" fmla="*/ 429260 h 4292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1000760" h="429260">
                <a:moveTo>
                  <a:pt x="500379" y="429260"/>
                </a:moveTo>
                <a:lnTo>
                  <a:pt x="0" y="429260"/>
                </a:lnTo>
                <a:lnTo>
                  <a:pt x="0" y="0"/>
                </a:lnTo>
                <a:lnTo>
                  <a:pt x="1000759" y="0"/>
                </a:lnTo>
                <a:lnTo>
                  <a:pt x="1000759" y="429260"/>
                </a:lnTo>
                <a:lnTo>
                  <a:pt x="500379" y="429260"/>
                </a:lnTo>
              </a:path>
            </a:pathLst>
          </a:custGeom>
          <a:solidFill>
            <a:srgbClr val="DDF3EA">
              <a:alpha val="100000"/>
            </a:srgbClr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065270" y="6351270"/>
            <a:ext cx="1013460" cy="441960"/>
          </a:xfrm>
          <a:custGeom>
            <a:avLst/>
            <a:gdLst>
              <a:gd name="connsiteX0" fmla="*/ 506729 w 1013460"/>
              <a:gd name="connsiteY0" fmla="*/ 435610 h 441960"/>
              <a:gd name="connsiteX1" fmla="*/ 6350 w 1013460"/>
              <a:gd name="connsiteY1" fmla="*/ 435610 h 441960"/>
              <a:gd name="connsiteX2" fmla="*/ 6350 w 1013460"/>
              <a:gd name="connsiteY2" fmla="*/ 6350 h 441960"/>
              <a:gd name="connsiteX3" fmla="*/ 1007109 w 1013460"/>
              <a:gd name="connsiteY3" fmla="*/ 6350 h 441960"/>
              <a:gd name="connsiteX4" fmla="*/ 1007109 w 1013460"/>
              <a:gd name="connsiteY4" fmla="*/ 435610 h 441960"/>
              <a:gd name="connsiteX5" fmla="*/ 506729 w 1013460"/>
              <a:gd name="connsiteY5" fmla="*/ 435610 h 4419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1013460" h="441960">
                <a:moveTo>
                  <a:pt x="506729" y="435610"/>
                </a:moveTo>
                <a:lnTo>
                  <a:pt x="6350" y="435610"/>
                </a:lnTo>
                <a:lnTo>
                  <a:pt x="6350" y="6350"/>
                </a:lnTo>
                <a:lnTo>
                  <a:pt x="1007109" y="6350"/>
                </a:lnTo>
                <a:lnTo>
                  <a:pt x="1007109" y="435610"/>
                </a:lnTo>
                <a:lnTo>
                  <a:pt x="506729" y="435610"/>
                </a:lnTo>
              </a:path>
            </a:pathLst>
          </a:custGeom>
          <a:solidFill>
            <a:srgbClr val="000000">
              <a:alpha val="0"/>
            </a:srgbClr>
          </a:solidFill>
          <a:ln w="12700" cap="flat" cmpd="sng" algn="ctr">
            <a:solidFill>
              <a:srgbClr val="000000">
                <a:alpha val="10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3795" y="1503341"/>
            <a:ext cx="3403600" cy="19304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3795" y="4049016"/>
            <a:ext cx="3213100" cy="20193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121" y="1503341"/>
            <a:ext cx="2882900" cy="20320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300" y="4049016"/>
            <a:ext cx="2882900" cy="2108200"/>
          </a:xfrm>
          <a:prstGeom prst="rect">
            <a:avLst/>
          </a:prstGeom>
          <a:noFill/>
        </p:spPr>
      </p:pic>
      <p:sp>
        <p:nvSpPr>
          <p:cNvPr id="10" name="TextBox 1"/>
          <p:cNvSpPr txBox="1"/>
          <p:nvPr/>
        </p:nvSpPr>
        <p:spPr>
          <a:xfrm>
            <a:off x="233003" y="206193"/>
            <a:ext cx="7425110" cy="71301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endParaRPr lang="en-US" altLang="zh-CN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1300"/>
              </a:lnSpc>
              <a:tabLst/>
            </a:pPr>
            <a:r>
              <a:rPr lang="en-US" altLang="zh-CN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ET-ADGV </a:t>
            </a:r>
          </a:p>
          <a:p>
            <a:pPr>
              <a:lnSpc>
                <a:spcPts val="1300"/>
              </a:lnSpc>
              <a:tabLst/>
            </a:pPr>
            <a:endParaRPr lang="en-US" altLang="zh-CN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1300"/>
              </a:lnSpc>
              <a:tabLst/>
            </a:pPr>
            <a:r>
              <a:rPr lang="en-US" altLang="zh-CN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Technical Specification for Acquisition of  </a:t>
            </a:r>
            <a:r>
              <a:rPr lang="en-US" altLang="zh-CN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Vectorial</a:t>
            </a:r>
            <a:r>
              <a:rPr lang="en-US" altLang="zh-CN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Geospatial Data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4165600" y="6400800"/>
            <a:ext cx="8001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Dicionário</a:t>
            </a:r>
            <a:r>
              <a:rPr lang="en-US" altLang="zh-CN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4368800" y="6540500"/>
            <a:ext cx="3810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Dados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9379" y="962816"/>
            <a:ext cx="909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Show  </a:t>
            </a:r>
            <a:r>
              <a:rPr lang="pt-BR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“Know-How” for </a:t>
            </a:r>
            <a:r>
              <a:rPr lang="pt-BR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latin typeface="Arial" pitchFamily="34" charset="0"/>
                <a:cs typeface="Arial" pitchFamily="34" charset="0"/>
              </a:rPr>
              <a:t>acquisition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latin typeface="Arial" pitchFamily="34" charset="0"/>
                <a:cs typeface="Arial" pitchFamily="34" charset="0"/>
              </a:rPr>
              <a:t>each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latin typeface="Arial" pitchFamily="34" charset="0"/>
                <a:cs typeface="Arial" pitchFamily="34" charset="0"/>
              </a:rPr>
              <a:t>class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latin typeface="Arial" pitchFamily="34" charset="0"/>
                <a:cs typeface="Arial" pitchFamily="34" charset="0"/>
              </a:rPr>
              <a:t>defined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latin typeface="Arial" pitchFamily="34" charset="0"/>
                <a:cs typeface="Arial" pitchFamily="34" charset="0"/>
              </a:rPr>
              <a:t>categories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5646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1190164" y="1922737"/>
            <a:ext cx="6380479" cy="4451350"/>
          </a:xfrm>
          <a:custGeom>
            <a:avLst/>
            <a:gdLst>
              <a:gd name="connsiteX0" fmla="*/ 3190239 w 6380479"/>
              <a:gd name="connsiteY0" fmla="*/ 4445000 h 4451350"/>
              <a:gd name="connsiteX1" fmla="*/ 6350 w 6380479"/>
              <a:gd name="connsiteY1" fmla="*/ 4445000 h 4451350"/>
              <a:gd name="connsiteX2" fmla="*/ 6350 w 6380479"/>
              <a:gd name="connsiteY2" fmla="*/ 6350 h 4451350"/>
              <a:gd name="connsiteX3" fmla="*/ 6374129 w 6380479"/>
              <a:gd name="connsiteY3" fmla="*/ 6350 h 4451350"/>
              <a:gd name="connsiteX4" fmla="*/ 6374129 w 6380479"/>
              <a:gd name="connsiteY4" fmla="*/ 4445000 h 4451350"/>
              <a:gd name="connsiteX5" fmla="*/ 3190239 w 6380479"/>
              <a:gd name="connsiteY5" fmla="*/ 4445000 h 4451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380479" h="4451350">
                <a:moveTo>
                  <a:pt x="3190239" y="4445000"/>
                </a:moveTo>
                <a:lnTo>
                  <a:pt x="6350" y="4445000"/>
                </a:lnTo>
                <a:lnTo>
                  <a:pt x="6350" y="6350"/>
                </a:lnTo>
                <a:lnTo>
                  <a:pt x="6374129" y="6350"/>
                </a:lnTo>
                <a:lnTo>
                  <a:pt x="6374129" y="4445000"/>
                </a:lnTo>
                <a:lnTo>
                  <a:pt x="3190239" y="4445000"/>
                </a:lnTo>
              </a:path>
            </a:pathLst>
          </a:custGeom>
          <a:solidFill>
            <a:srgbClr val="000000">
              <a:alpha val="0"/>
            </a:srgbClr>
          </a:solidFill>
          <a:ln w="12700" cap="flat" cmpd="sng" algn="ctr">
            <a:solidFill>
              <a:srgbClr val="000000">
                <a:alpha val="10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164" y="1557650"/>
            <a:ext cx="6388100" cy="4432300"/>
          </a:xfrm>
          <a:prstGeom prst="rect">
            <a:avLst/>
          </a:prstGeom>
          <a:noFill/>
        </p:spPr>
      </p:pic>
      <p:sp>
        <p:nvSpPr>
          <p:cNvPr id="6" name="TextBox 1"/>
          <p:cNvSpPr txBox="1"/>
          <p:nvPr/>
        </p:nvSpPr>
        <p:spPr>
          <a:xfrm>
            <a:off x="430227" y="206193"/>
            <a:ext cx="7844070" cy="71301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endParaRPr lang="en-US" altLang="zh-CN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1300"/>
              </a:lnSpc>
              <a:tabLst/>
            </a:pPr>
            <a:r>
              <a:rPr lang="en-US" altLang="zh-CN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ET-RDGV </a:t>
            </a:r>
          </a:p>
          <a:p>
            <a:pPr>
              <a:lnSpc>
                <a:spcPts val="1300"/>
              </a:lnSpc>
              <a:tabLst/>
            </a:pPr>
            <a:endParaRPr lang="en-US" altLang="zh-CN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1300"/>
              </a:lnSpc>
              <a:tabLst/>
            </a:pPr>
            <a:r>
              <a:rPr lang="en-US" altLang="zh-CN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Technical Specification for Representation of  </a:t>
            </a:r>
            <a:r>
              <a:rPr lang="en-US" altLang="zh-CN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Vectorial</a:t>
            </a:r>
            <a:r>
              <a:rPr lang="en-US" altLang="zh-CN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Geospatial Data</a:t>
            </a:r>
          </a:p>
        </p:txBody>
      </p:sp>
    </p:spTree>
    <p:extLst>
      <p:ext uri="{BB962C8B-B14F-4D97-AF65-F5344CB8AC3E}">
        <p14:creationId xmlns:p14="http://schemas.microsoft.com/office/powerpoint/2010/main" val="979926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95288" y="107576"/>
            <a:ext cx="82438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INDE GI Data </a:t>
            </a:r>
            <a:r>
              <a:rPr lang="pt-BR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Classification</a:t>
            </a:r>
            <a:endParaRPr lang="pt-BR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684213" y="836613"/>
          <a:ext cx="8208961" cy="347728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456405"/>
                <a:gridCol w="2376278"/>
                <a:gridCol w="2376278"/>
              </a:tblGrid>
              <a:tr h="45974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 smtClean="0">
                          <a:solidFill>
                            <a:schemeClr val="tx1"/>
                          </a:solidFill>
                        </a:rPr>
                        <a:t>Reference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 Data 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30" marB="4573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dirty="0" err="1" smtClean="0">
                          <a:solidFill>
                            <a:schemeClr val="tx1"/>
                          </a:solidFill>
                        </a:rPr>
                        <a:t>Thematic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 Data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61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853363">
                <a:tc>
                  <a:txBody>
                    <a:bodyPr/>
                    <a:lstStyle/>
                    <a:p>
                      <a:r>
                        <a:rPr lang="pt-BR" sz="1200" dirty="0" err="1" smtClean="0"/>
                        <a:t>Special</a:t>
                      </a:r>
                      <a:r>
                        <a:rPr lang="pt-BR" sz="1200" dirty="0" smtClean="0"/>
                        <a:t> </a:t>
                      </a:r>
                      <a:r>
                        <a:rPr lang="pt-BR" sz="1200" dirty="0" err="1" smtClean="0"/>
                        <a:t>Areas</a:t>
                      </a:r>
                      <a:endParaRPr lang="pt-BR" sz="1200" dirty="0" smtClean="0"/>
                    </a:p>
                    <a:p>
                      <a:r>
                        <a:rPr lang="pt-BR" sz="1200" dirty="0" err="1" smtClean="0"/>
                        <a:t>Heights</a:t>
                      </a:r>
                      <a:endParaRPr lang="pt-BR" sz="1200" dirty="0" smtClean="0"/>
                    </a:p>
                    <a:p>
                      <a:r>
                        <a:rPr lang="pt-BR" sz="1200" dirty="0" err="1" smtClean="0"/>
                        <a:t>Hydrography</a:t>
                      </a:r>
                      <a:endParaRPr lang="pt-BR" sz="1200" dirty="0" smtClean="0"/>
                    </a:p>
                    <a:p>
                      <a:r>
                        <a:rPr lang="pt-BR" sz="1200" dirty="0" err="1" smtClean="0"/>
                        <a:t>Limits</a:t>
                      </a:r>
                      <a:endParaRPr lang="pt-BR" sz="1200" dirty="0" smtClean="0"/>
                    </a:p>
                    <a:p>
                      <a:r>
                        <a:rPr lang="pt-BR" sz="1200" dirty="0" err="1" smtClean="0"/>
                        <a:t>Assestments</a:t>
                      </a:r>
                      <a:endParaRPr lang="pt-BR" sz="1200" dirty="0" smtClean="0"/>
                    </a:p>
                    <a:p>
                      <a:r>
                        <a:rPr lang="pt-BR" sz="1200" dirty="0" err="1" smtClean="0"/>
                        <a:t>Basic</a:t>
                      </a:r>
                      <a:r>
                        <a:rPr lang="pt-BR" sz="1200" dirty="0" smtClean="0"/>
                        <a:t> </a:t>
                      </a:r>
                      <a:r>
                        <a:rPr lang="pt-BR" sz="1200" dirty="0" err="1" smtClean="0"/>
                        <a:t>Cadaster</a:t>
                      </a:r>
                      <a:r>
                        <a:rPr lang="pt-BR" sz="1200" dirty="0" smtClean="0"/>
                        <a:t> </a:t>
                      </a:r>
                      <a:r>
                        <a:rPr lang="pt-BR" sz="1200" dirty="0" err="1" smtClean="0"/>
                        <a:t>Mapping</a:t>
                      </a:r>
                      <a:endParaRPr lang="pt-BR" sz="1200" dirty="0" smtClean="0"/>
                    </a:p>
                    <a:p>
                      <a:r>
                        <a:rPr lang="pt-BR" sz="1200" baseline="0" dirty="0" err="1" smtClean="0"/>
                        <a:t>Basic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Terrestrial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Mapping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Land</a:t>
                      </a:r>
                      <a:r>
                        <a:rPr lang="pt-BR" sz="1200" baseline="0" dirty="0" smtClean="0"/>
                        <a:t> Use</a:t>
                      </a:r>
                    </a:p>
                    <a:p>
                      <a:r>
                        <a:rPr lang="pt-BR" sz="1200" baseline="0" dirty="0" err="1" smtClean="0"/>
                        <a:t>Toponymy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Geodetic</a:t>
                      </a:r>
                      <a:r>
                        <a:rPr lang="pt-BR" sz="1200" baseline="0" dirty="0" smtClean="0"/>
                        <a:t> Networks</a:t>
                      </a:r>
                    </a:p>
                    <a:p>
                      <a:r>
                        <a:rPr lang="pt-BR" sz="1200" baseline="0" dirty="0" smtClean="0"/>
                        <a:t>Remote </a:t>
                      </a:r>
                      <a:r>
                        <a:rPr lang="pt-BR" sz="1200" baseline="0" dirty="0" err="1" smtClean="0"/>
                        <a:t>Sensing</a:t>
                      </a:r>
                      <a:endParaRPr lang="pt-BR" sz="1200" dirty="0"/>
                    </a:p>
                  </a:txBody>
                  <a:tcPr marL="91441" marR="91441" marT="45730" marB="4573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 err="1" smtClean="0"/>
                        <a:t>Wheather</a:t>
                      </a:r>
                      <a:r>
                        <a:rPr lang="pt-BR" sz="1200" dirty="0" smtClean="0"/>
                        <a:t> </a:t>
                      </a:r>
                      <a:r>
                        <a:rPr lang="pt-BR" sz="1200" dirty="0" err="1" smtClean="0"/>
                        <a:t>and</a:t>
                      </a:r>
                      <a:r>
                        <a:rPr lang="pt-BR" sz="1200" dirty="0" smtClean="0"/>
                        <a:t> </a:t>
                      </a:r>
                      <a:r>
                        <a:rPr lang="pt-BR" sz="1200" dirty="0" err="1" smtClean="0"/>
                        <a:t>Climate</a:t>
                      </a:r>
                      <a:endParaRPr lang="pt-BR" sz="1200" dirty="0" smtClean="0"/>
                    </a:p>
                    <a:p>
                      <a:r>
                        <a:rPr lang="pt-BR" sz="1200" dirty="0" smtClean="0"/>
                        <a:t>Vegetal Cover</a:t>
                      </a:r>
                    </a:p>
                    <a:p>
                      <a:r>
                        <a:rPr lang="pt-BR" sz="1200" dirty="0" err="1" smtClean="0"/>
                        <a:t>Geodiversity</a:t>
                      </a:r>
                      <a:endParaRPr lang="pt-BR" sz="1200" dirty="0" smtClean="0"/>
                    </a:p>
                    <a:p>
                      <a:r>
                        <a:rPr lang="pt-BR" sz="1200" dirty="0" err="1" smtClean="0"/>
                        <a:t>Geology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and</a:t>
                      </a:r>
                      <a:r>
                        <a:rPr lang="pt-BR" sz="1200" baseline="0" dirty="0" smtClean="0"/>
                        <a:t> Mineral Resources</a:t>
                      </a:r>
                    </a:p>
                    <a:p>
                      <a:r>
                        <a:rPr lang="pt-BR" sz="1200" baseline="0" dirty="0" err="1" smtClean="0"/>
                        <a:t>Geomorphology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Hydrology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and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Hydrics</a:t>
                      </a:r>
                      <a:r>
                        <a:rPr lang="pt-BR" sz="1200" baseline="0" dirty="0" smtClean="0"/>
                        <a:t> Resources</a:t>
                      </a:r>
                    </a:p>
                    <a:p>
                      <a:r>
                        <a:rPr lang="pt-BR" sz="1200" baseline="0" dirty="0" err="1" smtClean="0"/>
                        <a:t>Soils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Archeology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Speleology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Land</a:t>
                      </a:r>
                      <a:r>
                        <a:rPr lang="pt-BR" sz="1200" baseline="0" dirty="0" smtClean="0"/>
                        <a:t> Use </a:t>
                      </a:r>
                      <a:r>
                        <a:rPr lang="pt-BR" sz="1200" baseline="0" dirty="0" err="1" smtClean="0"/>
                        <a:t>and</a:t>
                      </a:r>
                      <a:r>
                        <a:rPr lang="pt-BR" sz="1200" baseline="0" dirty="0" smtClean="0"/>
                        <a:t> Cover</a:t>
                      </a:r>
                    </a:p>
                    <a:p>
                      <a:r>
                        <a:rPr lang="pt-BR" sz="1200" baseline="0" dirty="0" err="1" smtClean="0"/>
                        <a:t>Biodiversity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Zonings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and</a:t>
                      </a:r>
                      <a:r>
                        <a:rPr lang="pt-BR" sz="1200" baseline="0" dirty="0" smtClean="0"/>
                        <a:t> Managements</a:t>
                      </a:r>
                    </a:p>
                    <a:p>
                      <a:r>
                        <a:rPr lang="pt-BR" sz="1200" baseline="0" dirty="0" err="1" smtClean="0"/>
                        <a:t>Environmental</a:t>
                      </a:r>
                      <a:r>
                        <a:rPr lang="pt-BR" sz="1200" baseline="0" dirty="0" smtClean="0"/>
                        <a:t> Management</a:t>
                      </a:r>
                    </a:p>
                    <a:p>
                      <a:r>
                        <a:rPr lang="pt-BR" sz="1200" baseline="0" dirty="0" err="1" smtClean="0"/>
                        <a:t>Agropecuary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and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Fishing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smtClean="0"/>
                        <a:t>..........</a:t>
                      </a:r>
                      <a:endParaRPr lang="pt-BR" sz="1200" dirty="0"/>
                    </a:p>
                  </a:txBody>
                  <a:tcPr marL="91441" marR="91441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 err="1" smtClean="0"/>
                        <a:t>Public</a:t>
                      </a:r>
                      <a:r>
                        <a:rPr lang="pt-BR" sz="1200" dirty="0" smtClean="0"/>
                        <a:t> </a:t>
                      </a:r>
                      <a:r>
                        <a:rPr lang="pt-BR" sz="1200" dirty="0" err="1" smtClean="0"/>
                        <a:t>Facilities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Transports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Education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Health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Energy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Comunications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Housing</a:t>
                      </a:r>
                      <a:r>
                        <a:rPr lang="pt-BR" sz="1200" baseline="0" dirty="0" smtClean="0"/>
                        <a:t>, </a:t>
                      </a:r>
                      <a:r>
                        <a:rPr lang="pt-BR" sz="1200" baseline="0" dirty="0" err="1" smtClean="0"/>
                        <a:t>Sanitation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and</a:t>
                      </a:r>
                      <a:r>
                        <a:rPr lang="pt-BR" sz="1200" baseline="0" dirty="0" smtClean="0"/>
                        <a:t>   </a:t>
                      </a:r>
                      <a:r>
                        <a:rPr lang="pt-BR" sz="1200" baseline="0" dirty="0" err="1" smtClean="0"/>
                        <a:t>Urbanization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Culture</a:t>
                      </a:r>
                      <a:r>
                        <a:rPr lang="pt-BR" sz="1200" baseline="0" dirty="0" smtClean="0"/>
                        <a:t>  </a:t>
                      </a:r>
                      <a:r>
                        <a:rPr lang="pt-BR" sz="1200" baseline="0" dirty="0" err="1" smtClean="0"/>
                        <a:t>Sporte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and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Leisure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Extractive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Industry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Transformation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Industry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Socioeconomy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smtClean="0"/>
                        <a:t>Justice</a:t>
                      </a:r>
                    </a:p>
                    <a:p>
                      <a:r>
                        <a:rPr lang="pt-BR" sz="1200" baseline="0" dirty="0" err="1" smtClean="0"/>
                        <a:t>Defense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smtClean="0"/>
                        <a:t>..........</a:t>
                      </a:r>
                      <a:endParaRPr lang="pt-BR" sz="1200" dirty="0"/>
                    </a:p>
                  </a:txBody>
                  <a:tcPr marL="91441" marR="91441" marT="45730" marB="457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18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684213" y="4564063"/>
          <a:ext cx="8208961" cy="145732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456405"/>
                <a:gridCol w="2376278"/>
                <a:gridCol w="2376278"/>
              </a:tblGrid>
              <a:tr h="432054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 smtClean="0">
                          <a:solidFill>
                            <a:schemeClr val="tx1"/>
                          </a:solidFill>
                        </a:rPr>
                        <a:t>Special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 Data 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>
                        <a:alpha val="3098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dirty="0" err="1" smtClean="0">
                          <a:solidFill>
                            <a:schemeClr val="tx1"/>
                          </a:solidFill>
                        </a:rPr>
                        <a:t>Geoinformation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CC">
                        <a:alpha val="61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025271">
                <a:tc>
                  <a:txBody>
                    <a:bodyPr/>
                    <a:lstStyle/>
                    <a:p>
                      <a:r>
                        <a:rPr lang="pt-BR" sz="1200" dirty="0" err="1" smtClean="0"/>
                        <a:t>Nautical</a:t>
                      </a:r>
                      <a:r>
                        <a:rPr lang="pt-BR" sz="1200" dirty="0" smtClean="0"/>
                        <a:t> </a:t>
                      </a:r>
                      <a:r>
                        <a:rPr lang="pt-BR" sz="1200" dirty="0" err="1" smtClean="0"/>
                        <a:t>Cartography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Aeronautical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Cartography</a:t>
                      </a:r>
                      <a:endParaRPr lang="pt-BR" sz="1200" dirty="0" smtClean="0"/>
                    </a:p>
                  </a:txBody>
                  <a:tcPr marL="91441" marR="91441" marT="45721" marB="4572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Atlas</a:t>
                      </a:r>
                    </a:p>
                    <a:p>
                      <a:r>
                        <a:rPr lang="pt-BR" sz="1200" dirty="0" err="1" smtClean="0"/>
                        <a:t>Environmental</a:t>
                      </a:r>
                      <a:r>
                        <a:rPr lang="pt-BR" sz="1200" dirty="0" smtClean="0"/>
                        <a:t> Data Base</a:t>
                      </a:r>
                    </a:p>
                    <a:p>
                      <a:r>
                        <a:rPr lang="pt-BR" sz="1200" dirty="0" err="1" smtClean="0"/>
                        <a:t>Cartografphy</a:t>
                      </a:r>
                      <a:endParaRPr lang="pt-BR" sz="1200" dirty="0" smtClean="0"/>
                    </a:p>
                    <a:p>
                      <a:r>
                        <a:rPr lang="pt-BR" sz="1200" dirty="0" smtClean="0"/>
                        <a:t>............</a:t>
                      </a:r>
                    </a:p>
                  </a:txBody>
                  <a:tcPr marL="91441" marR="91441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CC">
                        <a:alpha val="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aseline="0" dirty="0" err="1" smtClean="0"/>
                        <a:t>Scientific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Collections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Geography</a:t>
                      </a:r>
                      <a:endParaRPr lang="pt-BR" sz="1200" baseline="0" dirty="0" smtClean="0"/>
                    </a:p>
                    <a:p>
                      <a:r>
                        <a:rPr lang="pt-BR" sz="1200" baseline="0" dirty="0" err="1" smtClean="0"/>
                        <a:t>Geodesy</a:t>
                      </a:r>
                      <a:endParaRPr lang="pt-BR" sz="1200" baseline="0" dirty="0" smtClean="0"/>
                    </a:p>
                    <a:p>
                      <a:endParaRPr lang="pt-BR" sz="1200" baseline="0" dirty="0" smtClean="0"/>
                    </a:p>
                    <a:p>
                      <a:r>
                        <a:rPr lang="pt-BR" sz="1200" baseline="0" dirty="0" smtClean="0"/>
                        <a:t>.............</a:t>
                      </a:r>
                    </a:p>
                  </a:txBody>
                  <a:tcPr marL="91441" marR="91441" marT="45721" marB="457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CC">
                        <a:alpha val="8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CaixaDeTexto 5"/>
          <p:cNvSpPr txBox="1">
            <a:spLocks noChangeArrowheads="1"/>
          </p:cNvSpPr>
          <p:nvPr/>
        </p:nvSpPr>
        <p:spPr bwMode="auto">
          <a:xfrm rot="16200000">
            <a:off x="-564314" y="2413178"/>
            <a:ext cx="1271502" cy="63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230000"/>
              </a:lnSpc>
              <a:spcBef>
                <a:spcPct val="50000"/>
              </a:spcBef>
            </a:pPr>
            <a:r>
              <a:rPr lang="pt-BR" dirty="0" err="1" smtClean="0"/>
              <a:t>Categories</a:t>
            </a:r>
            <a:endParaRPr lang="pt-BR" dirty="0"/>
          </a:p>
        </p:txBody>
      </p:sp>
      <p:sp>
        <p:nvSpPr>
          <p:cNvPr id="6" name="Chave esquerda 8"/>
          <p:cNvSpPr>
            <a:spLocks/>
          </p:cNvSpPr>
          <p:nvPr/>
        </p:nvSpPr>
        <p:spPr bwMode="auto">
          <a:xfrm>
            <a:off x="323850" y="1268413"/>
            <a:ext cx="287338" cy="2881312"/>
          </a:xfrm>
          <a:prstGeom prst="leftBrace">
            <a:avLst>
              <a:gd name="adj1" fmla="val 835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230000"/>
              </a:lnSpc>
              <a:spcBef>
                <a:spcPct val="50000"/>
              </a:spcBef>
            </a:pPr>
            <a:endParaRPr lang="pt-BR"/>
          </a:p>
        </p:txBody>
      </p:sp>
      <p:sp>
        <p:nvSpPr>
          <p:cNvPr id="8" name="Chave esquerda 10"/>
          <p:cNvSpPr>
            <a:spLocks/>
          </p:cNvSpPr>
          <p:nvPr/>
        </p:nvSpPr>
        <p:spPr bwMode="auto">
          <a:xfrm>
            <a:off x="395288" y="5013325"/>
            <a:ext cx="215900" cy="1008063"/>
          </a:xfrm>
          <a:prstGeom prst="leftBrace">
            <a:avLst>
              <a:gd name="adj1" fmla="val 8344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230000"/>
              </a:lnSpc>
              <a:spcBef>
                <a:spcPct val="50000"/>
              </a:spcBef>
            </a:pPr>
            <a:endParaRPr lang="pt-BR"/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1147763" y="6165850"/>
            <a:ext cx="72707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1200" b="0">
                <a:solidFill>
                  <a:srgbClr val="002060"/>
                </a:solidFill>
              </a:rPr>
              <a:t>A classificação acima, elaborada em Março 2012, será usada como base no novo Portal da INDE e na</a:t>
            </a:r>
          </a:p>
          <a:p>
            <a:pPr algn="ctr" eaLnBrk="0" hangingPunct="0"/>
            <a:r>
              <a:rPr lang="pt-BR" sz="1200" b="0">
                <a:solidFill>
                  <a:srgbClr val="002060"/>
                </a:solidFill>
              </a:rPr>
              <a:t>revisão do Perfil MGB – Anexo 5.3; este é um exemplo de exercício de padronização</a:t>
            </a:r>
          </a:p>
        </p:txBody>
      </p:sp>
      <p:sp>
        <p:nvSpPr>
          <p:cNvPr id="14" name="CaixaDeTexto 5"/>
          <p:cNvSpPr txBox="1">
            <a:spLocks noChangeArrowheads="1"/>
          </p:cNvSpPr>
          <p:nvPr/>
        </p:nvSpPr>
        <p:spPr bwMode="auto">
          <a:xfrm rot="16200000">
            <a:off x="-474669" y="5194618"/>
            <a:ext cx="1271502" cy="63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230000"/>
              </a:lnSpc>
              <a:spcBef>
                <a:spcPct val="50000"/>
              </a:spcBef>
            </a:pPr>
            <a:r>
              <a:rPr lang="pt-BR" dirty="0" err="1" smtClean="0"/>
              <a:t>Categories</a:t>
            </a:r>
            <a:endParaRPr lang="pt-BR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2438400" y="1295400"/>
            <a:ext cx="3810000" cy="3048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230000"/>
              </a:lnSpc>
              <a:defRPr/>
            </a:pPr>
            <a:endParaRPr lang="pt-BR" sz="1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Line 13"/>
          <p:cNvSpPr>
            <a:spLocks noChangeShapeType="1"/>
          </p:cNvSpPr>
          <p:nvPr/>
        </p:nvSpPr>
        <p:spPr bwMode="auto">
          <a:xfrm>
            <a:off x="7315200" y="5181600"/>
            <a:ext cx="4572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230000"/>
              </a:lnSpc>
              <a:defRPr/>
            </a:pPr>
            <a:endParaRPr lang="pt-BR" sz="1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971550" y="692150"/>
            <a:ext cx="2209800" cy="838200"/>
          </a:xfrm>
          <a:prstGeom prst="ellipse">
            <a:avLst/>
          </a:prstGeom>
          <a:solidFill>
            <a:srgbClr val="CCFFCC"/>
          </a:solidFill>
          <a:ln w="57150">
            <a:solidFill>
              <a:srgbClr val="99CC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230000"/>
              </a:lnSpc>
              <a:defRPr/>
            </a:pPr>
            <a:endParaRPr lang="pt-BR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127125" y="735013"/>
            <a:ext cx="1716088" cy="646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400" b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pt-BR" sz="2400" b="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STEP </a:t>
            </a:r>
            <a:r>
              <a:rPr lang="pt-BR" sz="2400" b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   </a:t>
            </a:r>
            <a:r>
              <a:rPr lang="pt-BR" sz="1200" b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Ago 2009 </a:t>
            </a:r>
            <a:r>
              <a:rPr lang="pt-BR" sz="1200" b="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to </a:t>
            </a:r>
            <a:r>
              <a:rPr lang="pt-BR" sz="1200" b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Dez 2012</a:t>
            </a:r>
            <a:endParaRPr lang="pt-BR" sz="2400" b="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5602288" y="4391025"/>
            <a:ext cx="2209800" cy="838200"/>
          </a:xfrm>
          <a:prstGeom prst="ellipse">
            <a:avLst/>
          </a:prstGeom>
          <a:solidFill>
            <a:srgbClr val="3399FF"/>
          </a:solidFill>
          <a:ln w="57150">
            <a:solidFill>
              <a:srgbClr val="3399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230000"/>
              </a:lnSpc>
              <a:defRPr/>
            </a:pPr>
            <a:endParaRPr lang="pt-BR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651500" y="4418013"/>
            <a:ext cx="1831975" cy="739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400" b="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pt-BR" sz="2400" b="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STEP II</a:t>
            </a:r>
            <a:endParaRPr lang="pt-BR" sz="2400" b="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pt-BR" sz="12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      </a:t>
            </a:r>
            <a:r>
              <a:rPr lang="pt-BR" sz="1200" b="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2013 </a:t>
            </a:r>
            <a:r>
              <a:rPr lang="pt-BR" sz="1200" b="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to </a:t>
            </a:r>
            <a:r>
              <a:rPr lang="pt-BR" sz="1200" b="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2016</a:t>
            </a:r>
            <a:endParaRPr lang="pt-BR" sz="2400" b="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6826250" y="5614988"/>
            <a:ext cx="2209800" cy="838200"/>
          </a:xfrm>
          <a:prstGeom prst="ellipse">
            <a:avLst/>
          </a:prstGeom>
          <a:solidFill>
            <a:srgbClr val="3399FF"/>
          </a:solidFill>
          <a:ln w="57150">
            <a:solidFill>
              <a:srgbClr val="3399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230000"/>
              </a:lnSpc>
              <a:defRPr/>
            </a:pPr>
            <a:endParaRPr lang="pt-BR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155323" y="5714762"/>
            <a:ext cx="1513556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400" b="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pt-BR" sz="2400" b="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STEP </a:t>
            </a:r>
            <a:r>
              <a:rPr lang="pt-BR" sz="2400" b="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III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sz="1200" b="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2017 </a:t>
            </a:r>
            <a:r>
              <a:rPr lang="pt-BR" sz="1200" b="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to </a:t>
            </a:r>
            <a:r>
              <a:rPr lang="pt-BR" sz="1200" b="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2022</a:t>
            </a:r>
            <a:endParaRPr lang="pt-BR" sz="2400" b="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15702" y="0"/>
            <a:ext cx="82296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INDE IMPLANTATION STEPS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2738438" y="1530350"/>
            <a:ext cx="3810000" cy="3048000"/>
          </a:xfrm>
          <a:prstGeom prst="line">
            <a:avLst/>
          </a:prstGeom>
          <a:noFill/>
          <a:ln w="28575">
            <a:solidFill>
              <a:schemeClr val="accent4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230000"/>
              </a:lnSpc>
              <a:defRPr/>
            </a:pPr>
            <a:endParaRPr lang="pt-BR" sz="1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971550" y="692150"/>
            <a:ext cx="2209800" cy="838200"/>
          </a:xfrm>
          <a:prstGeom prst="ellipse">
            <a:avLst/>
          </a:prstGeom>
          <a:solidFill>
            <a:srgbClr val="CCFFCC"/>
          </a:solidFill>
          <a:ln w="57150">
            <a:solidFill>
              <a:srgbClr val="99CC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230000"/>
              </a:lnSpc>
              <a:defRPr/>
            </a:pPr>
            <a:endParaRPr lang="pt-BR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127125" y="735013"/>
            <a:ext cx="1716088" cy="646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400" b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pt-BR" sz="2400" b="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STEP </a:t>
            </a:r>
            <a:r>
              <a:rPr lang="pt-BR" sz="2400" b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   </a:t>
            </a:r>
            <a:r>
              <a:rPr lang="pt-BR" sz="1200" b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Ago 2009 </a:t>
            </a:r>
            <a:r>
              <a:rPr lang="pt-BR" sz="1200" b="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to </a:t>
            </a:r>
            <a:r>
              <a:rPr lang="pt-BR" sz="1200" b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Dez 2012</a:t>
            </a:r>
            <a:endParaRPr lang="pt-BR" sz="2400" b="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786313" y="1144861"/>
            <a:ext cx="3889375" cy="143116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CC33"/>
              </a:gs>
            </a:gsLst>
            <a:lin ang="18900000" scaled="1"/>
          </a:gradFill>
          <a:ln w="28575">
            <a:solidFill>
              <a:srgbClr val="99CC00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176213" indent="-176213" eaLnBrk="0" hangingPunct="0">
              <a:spcAft>
                <a:spcPts val="600"/>
              </a:spcAft>
              <a:buClr>
                <a:schemeClr val="tx1"/>
              </a:buClr>
              <a:buFont typeface="Symbol" pitchFamily="18" charset="2"/>
              <a:buNone/>
            </a:pPr>
            <a:r>
              <a:rPr lang="pt-BR" sz="1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Step</a:t>
            </a:r>
            <a:r>
              <a:rPr lang="pt-BR" sz="1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I </a:t>
            </a:r>
            <a:r>
              <a:rPr lang="pt-BR" sz="18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Objectives</a:t>
            </a:r>
            <a:endParaRPr lang="pt-BR" sz="1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176213" indent="-176213" eaLnBrk="0" hangingPunct="0">
              <a:buClr>
                <a:schemeClr val="tx1"/>
              </a:buClr>
              <a:buFont typeface="Symbol" pitchFamily="18" charset="2"/>
              <a:buChar char="Ö"/>
            </a:pPr>
            <a:r>
              <a:rPr lang="en-US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Release of GIS </a:t>
            </a:r>
            <a:r>
              <a:rPr lang="en-US" sz="16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Brasil</a:t>
            </a:r>
            <a:r>
              <a:rPr lang="en-US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with tools for search, exploration and access data and metadata, besides maps visualization (WMS) </a:t>
            </a:r>
            <a:endParaRPr lang="en-US" sz="16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179388" y="2343373"/>
            <a:ext cx="3783012" cy="4385816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rgbClr val="FFFFFF"/>
              </a:gs>
            </a:gsLst>
            <a:lin ang="2700000" scaled="1"/>
          </a:gradFill>
          <a:ln w="28575">
            <a:solidFill>
              <a:srgbClr val="99CC00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marL="231775" indent="-231775" algn="just" eaLnBrk="0" hangingPunct="0">
              <a:spcAft>
                <a:spcPts val="1200"/>
              </a:spcAft>
              <a:buFont typeface="Wingdings" pitchFamily="2" charset="2"/>
              <a:buNone/>
            </a:pPr>
            <a:r>
              <a:rPr lang="pt-BR" sz="2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Step</a:t>
            </a:r>
            <a:r>
              <a:rPr lang="pt-BR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I </a:t>
            </a:r>
            <a:r>
              <a:rPr lang="pt-BR" sz="2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Objectives</a:t>
            </a:r>
            <a:endParaRPr lang="pt-BR" sz="20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231775" indent="-231775" eaLnBrk="0" hangingPunct="0"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Node Implantation of GDDB in the main government producers </a:t>
            </a:r>
          </a:p>
          <a:p>
            <a:pPr marL="231775" indent="-231775" eaLnBrk="0" hangingPunct="0"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pt-BR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Wide</a:t>
            </a:r>
            <a:r>
              <a:rPr lang="pt-BR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metadata </a:t>
            </a:r>
            <a:r>
              <a:rPr lang="pt-BR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availability</a:t>
            </a:r>
            <a:r>
              <a:rPr lang="pt-BR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pt-BR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according</a:t>
            </a:r>
            <a:r>
              <a:rPr lang="pt-BR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pt-BR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pt-BR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MGB </a:t>
            </a:r>
            <a:r>
              <a:rPr lang="pt-BR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profile</a:t>
            </a:r>
            <a:endParaRPr lang="pt-BR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231775" indent="-231775" eaLnBrk="0" hangingPunct="0"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pt-BR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Availlability</a:t>
            </a:r>
            <a:r>
              <a:rPr lang="pt-BR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of the largest possible amount of given </a:t>
            </a:r>
            <a:r>
              <a:rPr lang="en-US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geostatial</a:t>
            </a: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and thematic  reference </a:t>
            </a:r>
            <a:r>
              <a:rPr lang="en-US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geoespaciais</a:t>
            </a: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and thematic</a:t>
            </a:r>
            <a:endParaRPr lang="pt-BR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231775" indent="-231775" eaLnBrk="0" hangingPunct="0"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Beginning of the training and of HR training, diffusion and INDE popularization</a:t>
            </a:r>
            <a:endParaRPr lang="pt-BR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2535238" y="1618486"/>
            <a:ext cx="2108200" cy="5847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16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INDE Release (08/4/10</a:t>
            </a:r>
            <a:r>
              <a:rPr lang="pt-BR" sz="16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15702" y="0"/>
            <a:ext cx="82296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INDE IMPLANTATION STEP 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79388" y="1123950"/>
            <a:ext cx="8675687" cy="1728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48640" marR="0" lvl="0" indent="-41148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INDE </a:t>
            </a:r>
            <a:r>
              <a:rPr kumimoji="0" lang="pt-B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Consolidation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in </a:t>
            </a:r>
            <a:r>
              <a:rPr kumimoji="0" lang="pt-B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all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pt-B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Government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pt-B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levels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pt-B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Increasing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pt-B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service</a:t>
            </a:r>
            <a:r>
              <a:rPr lang="pt-BR" sz="2000" b="1" dirty="0" smtClean="0">
                <a:latin typeface="Arial" charset="0"/>
                <a:cs typeface="Arial" charset="0"/>
              </a:rPr>
              <a:t>s </a:t>
            </a:r>
            <a:r>
              <a:rPr lang="pt-BR" sz="2000" b="1" dirty="0" err="1" smtClean="0">
                <a:latin typeface="Arial" charset="0"/>
                <a:cs typeface="Arial" charset="0"/>
              </a:rPr>
              <a:t>offer</a:t>
            </a:r>
            <a:r>
              <a:rPr lang="pt-BR" sz="2000" b="1" dirty="0" smtClean="0">
                <a:latin typeface="Arial" charset="0"/>
                <a:cs typeface="Arial" charset="0"/>
              </a:rPr>
              <a:t> </a:t>
            </a:r>
            <a:r>
              <a:rPr lang="pt-BR" sz="2000" b="1" dirty="0" err="1" smtClean="0">
                <a:latin typeface="Arial" charset="0"/>
                <a:cs typeface="Arial" charset="0"/>
              </a:rPr>
              <a:t>according</a:t>
            </a:r>
            <a:r>
              <a:rPr lang="pt-BR" sz="2000" b="1" dirty="0" smtClean="0">
                <a:latin typeface="Arial" charset="0"/>
                <a:cs typeface="Arial" charset="0"/>
              </a:rPr>
              <a:t> </a:t>
            </a:r>
            <a:r>
              <a:rPr lang="pt-BR" sz="2000" b="1" dirty="0" err="1" smtClean="0">
                <a:latin typeface="Arial" charset="0"/>
                <a:cs typeface="Arial" charset="0"/>
              </a:rPr>
              <a:t>users</a:t>
            </a:r>
            <a:r>
              <a:rPr lang="pt-BR" sz="2000" b="1" dirty="0" smtClean="0">
                <a:latin typeface="Arial" charset="0"/>
                <a:cs typeface="Arial" charset="0"/>
              </a:rPr>
              <a:t> </a:t>
            </a:r>
            <a:r>
              <a:rPr lang="pt-BR" sz="2000" b="1" dirty="0" err="1" smtClean="0">
                <a:latin typeface="Arial" charset="0"/>
                <a:cs typeface="Arial" charset="0"/>
              </a:rPr>
              <a:t>demand</a:t>
            </a:r>
            <a:endParaRPr kumimoji="0" lang="pt-B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548640" lvl="0" indent="-411480" algn="just">
              <a:lnSpc>
                <a:spcPct val="150000"/>
              </a:lnSpc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pt-BR" sz="2000" b="1" dirty="0" err="1" smtClean="0">
                <a:latin typeface="Arial" charset="0"/>
                <a:cs typeface="Arial" charset="0"/>
              </a:rPr>
              <a:t>Strengthening</a:t>
            </a:r>
            <a:r>
              <a:rPr lang="pt-BR" sz="2000" b="1" dirty="0" smtClean="0">
                <a:latin typeface="Arial" charset="0"/>
                <a:cs typeface="Arial" charset="0"/>
              </a:rPr>
              <a:t> </a:t>
            </a:r>
            <a:r>
              <a:rPr lang="pt-BR" sz="2000" b="1" dirty="0" err="1" smtClean="0">
                <a:latin typeface="Arial" charset="0"/>
                <a:cs typeface="Arial" charset="0"/>
              </a:rPr>
              <a:t>Institutional</a:t>
            </a:r>
            <a:r>
              <a:rPr kumimoji="0" lang="pt-BR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pt-BR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and</a:t>
            </a:r>
            <a:r>
              <a:rPr kumimoji="0" lang="pt-BR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pt-BR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people</a:t>
            </a:r>
            <a:r>
              <a:rPr kumimoji="0" lang="pt-BR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pt-BR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components</a:t>
            </a:r>
            <a:endParaRPr kumimoji="0" lang="pt-B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548640" marR="0" lvl="0" indent="-41148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548640" marR="0" lvl="0" indent="-41148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pt-B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548640" marR="0" lvl="0" indent="-41148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pt-B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548640" marR="0" lvl="0" indent="-41148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pt-B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548640" marR="0" lvl="0" indent="-41148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Picture 7" descr="Imagem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8013" y="3524250"/>
            <a:ext cx="3421062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7950" y="3517900"/>
            <a:ext cx="5334383" cy="43318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50000"/>
              </a:spcBef>
            </a:pPr>
            <a:r>
              <a:rPr lang="pt-BR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pt-BR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become</a:t>
            </a:r>
            <a:endParaRPr lang="pt-BR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50000"/>
              </a:lnSpc>
              <a:spcBef>
                <a:spcPct val="50000"/>
              </a:spcBef>
            </a:pPr>
            <a:r>
              <a:rPr lang="pt-BR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INDE </a:t>
            </a:r>
            <a:r>
              <a:rPr lang="pt-BR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main Brazilian search, exploration and access tool for geospatial data to support the formulation of public politics and government actions </a:t>
            </a:r>
          </a:p>
          <a:p>
            <a:pPr algn="just" eaLnBrk="0" hangingPunct="0">
              <a:lnSpc>
                <a:spcPct val="230000"/>
              </a:lnSpc>
              <a:spcBef>
                <a:spcPct val="50000"/>
              </a:spcBef>
            </a:pPr>
            <a:endParaRPr lang="pt-BR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230000"/>
              </a:lnSpc>
              <a:spcBef>
                <a:spcPct val="50000"/>
              </a:spcBef>
            </a:pPr>
            <a:endParaRPr lang="pt-BR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15702" y="0"/>
            <a:ext cx="82296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INDE IMPLANTATION STEP II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599656" y="2507456"/>
            <a:ext cx="3060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600" b="0" dirty="0" smtClean="0">
                <a:solidFill>
                  <a:schemeClr val="tx1"/>
                </a:solidFill>
              </a:rPr>
              <a:t>GLOBAL SDI (</a:t>
            </a:r>
            <a:r>
              <a:rPr lang="pt-BR" sz="1600" b="0" dirty="0">
                <a:solidFill>
                  <a:schemeClr val="tx1"/>
                </a:solidFill>
              </a:rPr>
              <a:t>GSDI / GGIM)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175919" y="3515519"/>
            <a:ext cx="31686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600" b="0" dirty="0" smtClean="0">
                <a:solidFill>
                  <a:schemeClr val="tx1"/>
                </a:solidFill>
              </a:rPr>
              <a:t>REGIONAL SDI </a:t>
            </a:r>
            <a:r>
              <a:rPr lang="pt-BR" sz="1600" b="0" dirty="0">
                <a:solidFill>
                  <a:schemeClr val="tx1"/>
                </a:solidFill>
              </a:rPr>
              <a:t>(CP-IDEA)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896644" y="4668044"/>
            <a:ext cx="28813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600" b="0" dirty="0" smtClean="0">
                <a:solidFill>
                  <a:schemeClr val="tx1"/>
                </a:solidFill>
              </a:rPr>
              <a:t>NATIONAL SDI  - </a:t>
            </a:r>
            <a:r>
              <a:rPr lang="pt-BR" sz="1600" b="0" dirty="0">
                <a:solidFill>
                  <a:schemeClr val="tx1"/>
                </a:solidFill>
              </a:rPr>
              <a:t>INDE</a:t>
            </a:r>
          </a:p>
        </p:txBody>
      </p:sp>
      <p:sp>
        <p:nvSpPr>
          <p:cNvPr id="16" name="Pyr1"/>
          <p:cNvSpPr>
            <a:spLocks noEditPoints="1" noChangeArrowheads="1"/>
          </p:cNvSpPr>
          <p:nvPr/>
        </p:nvSpPr>
        <p:spPr bwMode="auto">
          <a:xfrm>
            <a:off x="2591594" y="2364581"/>
            <a:ext cx="1150937" cy="9445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5400 w 21600"/>
              <a:gd name="T10" fmla="*/ 11802 h 21600"/>
              <a:gd name="T11" fmla="*/ 16200 w 21600"/>
              <a:gd name="T12" fmla="*/ 20598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33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7" name="Pyr2"/>
          <p:cNvSpPr>
            <a:spLocks noEditPoints="1" noChangeArrowheads="1"/>
          </p:cNvSpPr>
          <p:nvPr/>
        </p:nvSpPr>
        <p:spPr bwMode="auto">
          <a:xfrm>
            <a:off x="1943894" y="3299619"/>
            <a:ext cx="2466975" cy="1104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789 w 21600"/>
              <a:gd name="T13" fmla="*/ 508 h 21600"/>
              <a:gd name="T14" fmla="*/ 15811 w 21600"/>
              <a:gd name="T15" fmla="*/ 2109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87" y="0"/>
                </a:moveTo>
                <a:lnTo>
                  <a:pt x="15812" y="0"/>
                </a:lnTo>
                <a:lnTo>
                  <a:pt x="21600" y="21600"/>
                </a:lnTo>
                <a:lnTo>
                  <a:pt x="0" y="21600"/>
                </a:lnTo>
                <a:lnTo>
                  <a:pt x="5787" y="0"/>
                </a:lnTo>
                <a:close/>
              </a:path>
            </a:pathLst>
          </a:custGeom>
          <a:solidFill>
            <a:srgbClr val="00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8" name="Pyr3"/>
          <p:cNvSpPr>
            <a:spLocks noEditPoints="1" noChangeArrowheads="1"/>
          </p:cNvSpPr>
          <p:nvPr/>
        </p:nvSpPr>
        <p:spPr bwMode="auto">
          <a:xfrm>
            <a:off x="1296194" y="4380706"/>
            <a:ext cx="3744912" cy="11525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290 w 21600"/>
              <a:gd name="T13" fmla="*/ 508 h 21600"/>
              <a:gd name="T14" fmla="*/ 16310 w 21600"/>
              <a:gd name="T15" fmla="*/ 2109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768" y="0"/>
                </a:moveTo>
                <a:lnTo>
                  <a:pt x="17831" y="0"/>
                </a:lnTo>
                <a:lnTo>
                  <a:pt x="21600" y="21600"/>
                </a:lnTo>
                <a:lnTo>
                  <a:pt x="0" y="21600"/>
                </a:lnTo>
                <a:lnTo>
                  <a:pt x="3768" y="0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9" name="Pyr4"/>
          <p:cNvSpPr>
            <a:spLocks noEditPoints="1" noChangeArrowheads="1"/>
          </p:cNvSpPr>
          <p:nvPr/>
        </p:nvSpPr>
        <p:spPr bwMode="auto">
          <a:xfrm>
            <a:off x="648494" y="5533231"/>
            <a:ext cx="5040312" cy="1136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284 w 21600"/>
              <a:gd name="T13" fmla="*/ 508 h 21600"/>
              <a:gd name="T14" fmla="*/ 17312 w 21600"/>
              <a:gd name="T15" fmla="*/ 2109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793" y="0"/>
                </a:moveTo>
                <a:lnTo>
                  <a:pt x="18806" y="0"/>
                </a:lnTo>
                <a:lnTo>
                  <a:pt x="21600" y="21600"/>
                </a:lnTo>
                <a:lnTo>
                  <a:pt x="0" y="21600"/>
                </a:lnTo>
                <a:lnTo>
                  <a:pt x="2793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cxnSp>
        <p:nvCxnSpPr>
          <p:cNvPr id="20" name="Conector de seta reta 19"/>
          <p:cNvCxnSpPr>
            <a:cxnSpLocks noChangeShapeType="1"/>
          </p:cNvCxnSpPr>
          <p:nvPr/>
        </p:nvCxnSpPr>
        <p:spPr bwMode="auto">
          <a:xfrm rot="5400000">
            <a:off x="1152525" y="4595812"/>
            <a:ext cx="4032250" cy="1588"/>
          </a:xfrm>
          <a:prstGeom prst="straightConnector1">
            <a:avLst/>
          </a:prstGeom>
          <a:noFill/>
          <a:ln w="50800" algn="ctr">
            <a:solidFill>
              <a:srgbClr val="FF9966"/>
            </a:solidFill>
            <a:round/>
            <a:headEnd type="arrow" w="med" len="med"/>
            <a:tailEnd type="arrow" w="med" len="med"/>
          </a:ln>
        </p:spPr>
      </p:cxn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34526" y="974457"/>
            <a:ext cx="8929687" cy="1000274"/>
          </a:xfrm>
          <a:prstGeom prst="rect">
            <a:avLst/>
          </a:prstGeom>
          <a:noFill/>
          <a:ln w="57150">
            <a:noFill/>
            <a:round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76213" indent="-176213" algn="just" eaLnBrk="0" hangingPunct="0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ü"/>
            </a:pPr>
            <a:r>
              <a:rPr lang="pt-BR" sz="1800" dirty="0" err="1" smtClean="0">
                <a:solidFill>
                  <a:schemeClr val="tx1"/>
                </a:solidFill>
                <a:cs typeface="Arial" charset="0"/>
              </a:rPr>
              <a:t>Main</a:t>
            </a:r>
            <a:r>
              <a:rPr lang="pt-BR" sz="1800" dirty="0" smtClean="0">
                <a:solidFill>
                  <a:schemeClr val="tx1"/>
                </a:solidFill>
                <a:cs typeface="Arial" charset="0"/>
              </a:rPr>
              <a:t> search, </a:t>
            </a:r>
            <a:r>
              <a:rPr lang="pt-BR" sz="1800" dirty="0" err="1" smtClean="0">
                <a:solidFill>
                  <a:schemeClr val="tx1"/>
                </a:solidFill>
                <a:cs typeface="Arial" charset="0"/>
              </a:rPr>
              <a:t>access</a:t>
            </a:r>
            <a:r>
              <a:rPr lang="pt-BR" sz="180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pt-BR" sz="1800" dirty="0" err="1" smtClean="0">
                <a:solidFill>
                  <a:schemeClr val="tx1"/>
                </a:solidFill>
                <a:cs typeface="Arial" charset="0"/>
              </a:rPr>
              <a:t>and</a:t>
            </a:r>
            <a:r>
              <a:rPr lang="pt-BR" sz="1800" dirty="0" smtClean="0">
                <a:solidFill>
                  <a:schemeClr val="tx1"/>
                </a:solidFill>
                <a:cs typeface="Arial" charset="0"/>
              </a:rPr>
              <a:t> use </a:t>
            </a:r>
            <a:r>
              <a:rPr lang="pt-BR" sz="1800" dirty="0" err="1" smtClean="0">
                <a:solidFill>
                  <a:schemeClr val="tx1"/>
                </a:solidFill>
                <a:cs typeface="Arial" charset="0"/>
              </a:rPr>
              <a:t>tool</a:t>
            </a:r>
            <a:r>
              <a:rPr lang="pt-BR" sz="1800" dirty="0" smtClean="0">
                <a:solidFill>
                  <a:schemeClr val="tx1"/>
                </a:solidFill>
                <a:cs typeface="Arial" charset="0"/>
              </a:rPr>
              <a:t> for GI </a:t>
            </a:r>
            <a:r>
              <a:rPr lang="pt-BR" sz="1800" dirty="0" err="1" smtClean="0">
                <a:solidFill>
                  <a:schemeClr val="tx1"/>
                </a:solidFill>
                <a:cs typeface="Arial" charset="0"/>
              </a:rPr>
              <a:t>available</a:t>
            </a:r>
            <a:r>
              <a:rPr lang="pt-BR" sz="1800" dirty="0" smtClean="0">
                <a:solidFill>
                  <a:schemeClr val="tx1"/>
                </a:solidFill>
                <a:cs typeface="Arial" charset="0"/>
              </a:rPr>
              <a:t> for </a:t>
            </a:r>
            <a:r>
              <a:rPr lang="pt-BR" sz="1800" dirty="0" err="1" smtClean="0">
                <a:solidFill>
                  <a:schemeClr val="tx1"/>
                </a:solidFill>
                <a:cs typeface="Arial" charset="0"/>
              </a:rPr>
              <a:t>the</a:t>
            </a:r>
            <a:r>
              <a:rPr lang="pt-BR" sz="180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pt-BR" sz="1800" dirty="0" err="1" smtClean="0">
                <a:solidFill>
                  <a:schemeClr val="tx1"/>
                </a:solidFill>
                <a:cs typeface="Arial" charset="0"/>
              </a:rPr>
              <a:t>Society</a:t>
            </a:r>
            <a:endParaRPr lang="pt-BR" sz="1800" dirty="0">
              <a:solidFill>
                <a:schemeClr val="tx1"/>
              </a:solidFill>
              <a:cs typeface="Arial" charset="0"/>
            </a:endParaRPr>
          </a:p>
          <a:p>
            <a:pPr marL="176213" indent="-176213" algn="just" eaLnBrk="0" hangingPunct="0">
              <a:lnSpc>
                <a:spcPct val="150000"/>
              </a:lnSpc>
              <a:buClr>
                <a:srgbClr val="000000"/>
              </a:buClr>
              <a:buFont typeface="Wingdings" pitchFamily="2" charset="2"/>
              <a:buChar char="ü"/>
            </a:pPr>
            <a:r>
              <a:rPr lang="pt-BR" sz="1800" dirty="0" err="1" smtClean="0">
                <a:solidFill>
                  <a:schemeClr val="tx1"/>
                </a:solidFill>
                <a:cs typeface="Arial" charset="0"/>
              </a:rPr>
              <a:t>International</a:t>
            </a:r>
            <a:r>
              <a:rPr lang="pt-BR" sz="180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pt-BR" sz="1800" dirty="0" err="1" smtClean="0">
                <a:solidFill>
                  <a:schemeClr val="tx1"/>
                </a:solidFill>
                <a:cs typeface="Arial" charset="0"/>
              </a:rPr>
              <a:t>Reference</a:t>
            </a:r>
            <a:r>
              <a:rPr lang="pt-BR" sz="1800" dirty="0" smtClean="0">
                <a:solidFill>
                  <a:schemeClr val="tx1"/>
                </a:solidFill>
                <a:cs typeface="Arial" charset="0"/>
              </a:rPr>
              <a:t> – </a:t>
            </a:r>
            <a:r>
              <a:rPr lang="pt-BR" sz="1800" dirty="0" err="1" smtClean="0">
                <a:solidFill>
                  <a:schemeClr val="tx1"/>
                </a:solidFill>
                <a:cs typeface="Arial" charset="0"/>
              </a:rPr>
              <a:t>efective</a:t>
            </a:r>
            <a:r>
              <a:rPr lang="pt-BR" sz="180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pt-BR" sz="1800" dirty="0" err="1" smtClean="0">
                <a:solidFill>
                  <a:schemeClr val="tx1"/>
                </a:solidFill>
                <a:cs typeface="Arial" charset="0"/>
              </a:rPr>
              <a:t>contribuition</a:t>
            </a:r>
            <a:r>
              <a:rPr lang="pt-BR" sz="1800" dirty="0" smtClean="0">
                <a:solidFill>
                  <a:schemeClr val="tx1"/>
                </a:solidFill>
                <a:cs typeface="Arial" charset="0"/>
              </a:rPr>
              <a:t> for </a:t>
            </a:r>
            <a:r>
              <a:rPr lang="pt-BR" sz="1800" dirty="0" err="1" smtClean="0">
                <a:solidFill>
                  <a:schemeClr val="tx1"/>
                </a:solidFill>
                <a:cs typeface="Arial" charset="0"/>
              </a:rPr>
              <a:t>transnational</a:t>
            </a:r>
            <a:r>
              <a:rPr lang="pt-BR" sz="180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pt-BR" sz="1800" dirty="0" err="1" smtClean="0">
                <a:solidFill>
                  <a:schemeClr val="tx1"/>
                </a:solidFill>
                <a:cs typeface="Arial" charset="0"/>
              </a:rPr>
              <a:t>projects</a:t>
            </a:r>
            <a:endParaRPr lang="pt-BR" sz="18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5472906" y="5745956"/>
            <a:ext cx="3635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600" b="0" dirty="0" smtClean="0">
                <a:solidFill>
                  <a:schemeClr val="tx1"/>
                </a:solidFill>
              </a:rPr>
              <a:t>STATE </a:t>
            </a:r>
            <a:r>
              <a:rPr lang="pt-BR" sz="1600" b="0" dirty="0">
                <a:solidFill>
                  <a:schemeClr val="tx1"/>
                </a:solidFill>
              </a:rPr>
              <a:t>/ </a:t>
            </a:r>
            <a:r>
              <a:rPr lang="pt-BR" sz="1600" b="0" dirty="0" smtClean="0">
                <a:solidFill>
                  <a:schemeClr val="tx1"/>
                </a:solidFill>
              </a:rPr>
              <a:t>MUNICIPALITY SDI </a:t>
            </a:r>
            <a:endParaRPr lang="pt-BR" sz="1600" b="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r>
              <a:rPr lang="pt-BR" sz="1600" b="0" dirty="0" err="1" smtClean="0">
                <a:solidFill>
                  <a:schemeClr val="tx1"/>
                </a:solidFill>
              </a:rPr>
              <a:t>Corporatives</a:t>
            </a:r>
            <a:r>
              <a:rPr lang="pt-BR" sz="1600" b="0" dirty="0" smtClean="0">
                <a:solidFill>
                  <a:schemeClr val="tx1"/>
                </a:solidFill>
              </a:rPr>
              <a:t> </a:t>
            </a:r>
            <a:r>
              <a:rPr lang="pt-BR" sz="1600" b="0" dirty="0">
                <a:solidFill>
                  <a:schemeClr val="tx1"/>
                </a:solidFill>
              </a:rPr>
              <a:t>/ </a:t>
            </a:r>
            <a:r>
              <a:rPr lang="pt-BR" sz="1600" b="0" dirty="0" err="1" smtClean="0">
                <a:solidFill>
                  <a:schemeClr val="tx1"/>
                </a:solidFill>
              </a:rPr>
              <a:t>Temathics</a:t>
            </a:r>
            <a:r>
              <a:rPr lang="pt-BR" sz="1600" b="0" dirty="0" smtClean="0">
                <a:solidFill>
                  <a:schemeClr val="tx1"/>
                </a:solidFill>
              </a:rPr>
              <a:t> SDI </a:t>
            </a:r>
            <a:endParaRPr lang="pt-BR" sz="1600" b="0" dirty="0">
              <a:solidFill>
                <a:schemeClr val="tx1"/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615702" y="0"/>
            <a:ext cx="82296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INDE IMPLANTATION STEP III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8"/>
          <p:cNvSpPr txBox="1">
            <a:spLocks noChangeArrowheads="1"/>
          </p:cNvSpPr>
          <p:nvPr/>
        </p:nvSpPr>
        <p:spPr bwMode="auto">
          <a:xfrm>
            <a:off x="6012657" y="5116513"/>
            <a:ext cx="30241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pt-BR" b="0" dirty="0" err="1" smtClean="0">
                <a:solidFill>
                  <a:schemeClr val="tx1"/>
                </a:solidFill>
              </a:rPr>
              <a:t>Companies</a:t>
            </a:r>
            <a:r>
              <a:rPr lang="pt-BR" b="0" dirty="0" smtClean="0">
                <a:solidFill>
                  <a:schemeClr val="tx1"/>
                </a:solidFill>
              </a:rPr>
              <a:t>, Agencies</a:t>
            </a:r>
            <a:r>
              <a:rPr lang="pt-BR" b="0" dirty="0">
                <a:solidFill>
                  <a:schemeClr val="tx1"/>
                </a:solidFill>
              </a:rPr>
              <a:t>,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pt-BR" b="0" dirty="0" err="1" smtClean="0">
                <a:solidFill>
                  <a:schemeClr val="tx1"/>
                </a:solidFill>
              </a:rPr>
              <a:t>Organizations</a:t>
            </a:r>
            <a:r>
              <a:rPr lang="pt-BR" b="0" dirty="0" smtClean="0">
                <a:solidFill>
                  <a:schemeClr val="tx1"/>
                </a:solidFill>
              </a:rPr>
              <a:t> </a:t>
            </a:r>
            <a:r>
              <a:rPr lang="pt-BR" b="0" dirty="0" err="1" smtClean="0">
                <a:solidFill>
                  <a:schemeClr val="tx1"/>
                </a:solidFill>
              </a:rPr>
              <a:t>offering</a:t>
            </a:r>
            <a:endParaRPr lang="pt-BR" b="0" dirty="0">
              <a:solidFill>
                <a:schemeClr val="tx1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pt-BR" b="0" dirty="0" smtClean="0">
                <a:solidFill>
                  <a:schemeClr val="tx1"/>
                </a:solidFill>
              </a:rPr>
              <a:t>data </a:t>
            </a:r>
            <a:r>
              <a:rPr lang="pt-BR" b="0" dirty="0" err="1" smtClean="0">
                <a:solidFill>
                  <a:schemeClr val="tx1"/>
                </a:solidFill>
              </a:rPr>
              <a:t>and</a:t>
            </a:r>
            <a:r>
              <a:rPr lang="pt-BR" b="0" dirty="0" smtClean="0">
                <a:solidFill>
                  <a:schemeClr val="tx1"/>
                </a:solidFill>
              </a:rPr>
              <a:t> </a:t>
            </a:r>
            <a:r>
              <a:rPr lang="pt-BR" b="0" i="1" dirty="0" err="1" smtClean="0">
                <a:solidFill>
                  <a:schemeClr val="tx1"/>
                </a:solidFill>
              </a:rPr>
              <a:t>on</a:t>
            </a:r>
            <a:r>
              <a:rPr lang="pt-BR" b="0" i="1" dirty="0" smtClean="0">
                <a:solidFill>
                  <a:schemeClr val="tx1"/>
                </a:solidFill>
              </a:rPr>
              <a:t> </a:t>
            </a:r>
            <a:r>
              <a:rPr lang="pt-BR" b="0" i="1" dirty="0" err="1" smtClean="0">
                <a:solidFill>
                  <a:schemeClr val="tx1"/>
                </a:solidFill>
              </a:rPr>
              <a:t>line</a:t>
            </a:r>
            <a:r>
              <a:rPr lang="pt-BR" b="0" i="1" dirty="0" smtClean="0">
                <a:solidFill>
                  <a:schemeClr val="tx1"/>
                </a:solidFill>
              </a:rPr>
              <a:t> </a:t>
            </a:r>
            <a:r>
              <a:rPr lang="pt-BR" b="0" dirty="0" err="1" smtClean="0">
                <a:solidFill>
                  <a:schemeClr val="tx1"/>
                </a:solidFill>
              </a:rPr>
              <a:t>svs</a:t>
            </a:r>
            <a:r>
              <a:rPr lang="pt-BR" b="0" dirty="0">
                <a:solidFill>
                  <a:schemeClr val="tx1"/>
                </a:solidFill>
              </a:rPr>
              <a:t>. </a:t>
            </a:r>
            <a:endParaRPr lang="pt-BR" b="0" i="1" dirty="0">
              <a:solidFill>
                <a:schemeClr val="tx1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pt-BR" b="0" dirty="0">
              <a:solidFill>
                <a:schemeClr val="tx1"/>
              </a:solidFill>
            </a:endParaRPr>
          </a:p>
        </p:txBody>
      </p:sp>
      <p:grpSp>
        <p:nvGrpSpPr>
          <p:cNvPr id="34" name="Grupo 33"/>
          <p:cNvGrpSpPr>
            <a:grpSpLocks/>
          </p:cNvGrpSpPr>
          <p:nvPr/>
        </p:nvGrpSpPr>
        <p:grpSpPr bwMode="auto">
          <a:xfrm>
            <a:off x="107157" y="1011238"/>
            <a:ext cx="8497887" cy="4968875"/>
            <a:chOff x="395288" y="1268413"/>
            <a:chExt cx="8497887" cy="4968875"/>
          </a:xfrm>
        </p:grpSpPr>
        <p:sp>
          <p:nvSpPr>
            <p:cNvPr id="38" name="AutoShape 89"/>
            <p:cNvSpPr>
              <a:spLocks noChangeArrowheads="1"/>
            </p:cNvSpPr>
            <p:nvPr/>
          </p:nvSpPr>
          <p:spPr bwMode="auto">
            <a:xfrm>
              <a:off x="2555875" y="2852738"/>
              <a:ext cx="474663" cy="431800"/>
            </a:xfrm>
            <a:prstGeom prst="rightArrow">
              <a:avLst>
                <a:gd name="adj1" fmla="val 50000"/>
                <a:gd name="adj2" fmla="val 27482"/>
              </a:avLst>
            </a:prstGeom>
            <a:solidFill>
              <a:srgbClr val="6699FF"/>
            </a:solidFill>
            <a:ln w="19080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 Box 6"/>
            <p:cNvSpPr txBox="1">
              <a:spLocks noChangeArrowheads="1"/>
            </p:cNvSpPr>
            <p:nvPr/>
          </p:nvSpPr>
          <p:spPr bwMode="auto">
            <a:xfrm>
              <a:off x="2124075" y="2276475"/>
              <a:ext cx="19431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dirty="0" err="1" smtClean="0">
                  <a:solidFill>
                    <a:schemeClr val="tx1"/>
                  </a:solidFill>
                </a:rPr>
                <a:t>Requesting</a:t>
              </a:r>
              <a:r>
                <a:rPr lang="pt-BR" dirty="0" smtClean="0">
                  <a:solidFill>
                    <a:schemeClr val="tx1"/>
                  </a:solidFill>
                </a:rPr>
                <a:t> </a:t>
              </a:r>
              <a:endParaRPr lang="pt-BR" dirty="0">
                <a:solidFill>
                  <a:schemeClr val="tx1"/>
                </a:solidFill>
              </a:endParaRPr>
            </a:p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dirty="0" err="1" smtClean="0">
                  <a:solidFill>
                    <a:schemeClr val="tx1"/>
                  </a:solidFill>
                </a:rPr>
                <a:t>information</a:t>
              </a:r>
              <a:endParaRPr lang="pt-BR" dirty="0">
                <a:solidFill>
                  <a:schemeClr val="tx1"/>
                </a:solidFill>
              </a:endParaRPr>
            </a:p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endParaRPr lang="pt-BR" dirty="0">
                <a:solidFill>
                  <a:schemeClr val="tx1"/>
                </a:solidFill>
              </a:endParaRPr>
            </a:p>
          </p:txBody>
        </p:sp>
        <p:pic>
          <p:nvPicPr>
            <p:cNvPr id="40" name="Picture 7" descr="j019538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25" y="2349500"/>
              <a:ext cx="1339850" cy="136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Object 3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3573463"/>
              <a:ext cx="676275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27" descr="PIN_20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3860800"/>
              <a:ext cx="935037" cy="89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 Box 10"/>
            <p:cNvSpPr txBox="1">
              <a:spLocks noChangeArrowheads="1"/>
            </p:cNvSpPr>
            <p:nvPr/>
          </p:nvSpPr>
          <p:spPr bwMode="auto">
            <a:xfrm>
              <a:off x="395288" y="5372869"/>
              <a:ext cx="19431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b="0" dirty="0" err="1" smtClean="0">
                  <a:solidFill>
                    <a:schemeClr val="tx1"/>
                  </a:solidFill>
                </a:rPr>
                <a:t>Soft</a:t>
              </a:r>
              <a:r>
                <a:rPr lang="pt-BR" b="0" dirty="0" smtClean="0">
                  <a:solidFill>
                    <a:schemeClr val="tx1"/>
                  </a:solidFill>
                </a:rPr>
                <a:t> </a:t>
              </a:r>
              <a:r>
                <a:rPr lang="pt-BR" b="0" dirty="0" err="1" smtClean="0">
                  <a:solidFill>
                    <a:schemeClr val="tx1"/>
                  </a:solidFill>
                </a:rPr>
                <a:t>Clients</a:t>
              </a:r>
              <a:endParaRPr lang="pt-BR" b="0" dirty="0">
                <a:solidFill>
                  <a:schemeClr val="tx1"/>
                </a:solidFill>
              </a:endParaRPr>
            </a:p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b="0" dirty="0" smtClean="0">
                  <a:solidFill>
                    <a:schemeClr val="tx1"/>
                  </a:solidFill>
                </a:rPr>
                <a:t>GIS Applications</a:t>
              </a:r>
              <a:endParaRPr lang="pt-BR" b="0" dirty="0">
                <a:solidFill>
                  <a:schemeClr val="tx1"/>
                </a:solidFill>
              </a:endParaRPr>
            </a:p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b="0" dirty="0" err="1" smtClean="0">
                  <a:solidFill>
                    <a:schemeClr val="tx1"/>
                  </a:solidFill>
                </a:rPr>
                <a:t>Mobile</a:t>
              </a:r>
              <a:r>
                <a:rPr lang="pt-BR" b="0" dirty="0" smtClean="0">
                  <a:solidFill>
                    <a:schemeClr val="tx1"/>
                  </a:solidFill>
                </a:rPr>
                <a:t> </a:t>
              </a:r>
              <a:r>
                <a:rPr lang="pt-BR" b="0" dirty="0" err="1" smtClean="0">
                  <a:solidFill>
                    <a:schemeClr val="tx1"/>
                  </a:solidFill>
                </a:rPr>
                <a:t>Devices</a:t>
              </a:r>
              <a:endParaRPr lang="pt-BR" b="0" dirty="0">
                <a:solidFill>
                  <a:schemeClr val="tx1"/>
                </a:solidFill>
              </a:endParaRPr>
            </a:p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endParaRPr lang="pt-BR" b="0" dirty="0">
                <a:solidFill>
                  <a:schemeClr val="tx1"/>
                </a:solidFill>
              </a:endParaRPr>
            </a:p>
          </p:txBody>
        </p:sp>
        <p:sp>
          <p:nvSpPr>
            <p:cNvPr id="44" name="Text Box 11"/>
            <p:cNvSpPr txBox="1">
              <a:spLocks noChangeArrowheads="1"/>
            </p:cNvSpPr>
            <p:nvPr/>
          </p:nvSpPr>
          <p:spPr bwMode="auto">
            <a:xfrm>
              <a:off x="611188" y="1268413"/>
              <a:ext cx="19431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sz="2000" i="1" dirty="0" err="1" smtClean="0">
                  <a:solidFill>
                    <a:schemeClr val="tx1"/>
                  </a:solidFill>
                </a:rPr>
                <a:t>Users</a:t>
              </a:r>
              <a:r>
                <a:rPr lang="pt-BR" sz="2000" i="1" dirty="0" smtClean="0">
                  <a:solidFill>
                    <a:schemeClr val="tx1"/>
                  </a:solidFill>
                </a:rPr>
                <a:t> </a:t>
              </a:r>
              <a:r>
                <a:rPr lang="pt-BR" sz="2000" i="1" dirty="0" err="1" smtClean="0">
                  <a:solidFill>
                    <a:schemeClr val="tx1"/>
                  </a:solidFill>
                </a:rPr>
                <a:t>and</a:t>
              </a:r>
              <a:r>
                <a:rPr lang="pt-BR" sz="2000" i="1" dirty="0" smtClean="0">
                  <a:solidFill>
                    <a:schemeClr val="tx1"/>
                  </a:solidFill>
                </a:rPr>
                <a:t>  </a:t>
              </a:r>
              <a:r>
                <a:rPr lang="pt-BR" sz="2000" i="1" dirty="0" err="1" smtClean="0">
                  <a:solidFill>
                    <a:schemeClr val="tx1"/>
                  </a:solidFill>
                </a:rPr>
                <a:t>Clients</a:t>
              </a:r>
              <a:endParaRPr lang="pt-BR" sz="2000" i="1" dirty="0">
                <a:solidFill>
                  <a:schemeClr val="tx1"/>
                </a:solidFill>
              </a:endParaRPr>
            </a:p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endParaRPr lang="pt-BR" sz="2000" b="0" i="1" dirty="0">
                <a:solidFill>
                  <a:schemeClr val="tx1"/>
                </a:solidFill>
              </a:endParaRPr>
            </a:p>
          </p:txBody>
        </p:sp>
        <p:sp>
          <p:nvSpPr>
            <p:cNvPr id="45" name="AutoShape 12"/>
            <p:cNvSpPr>
              <a:spLocks noChangeArrowheads="1"/>
            </p:cNvSpPr>
            <p:nvPr/>
          </p:nvSpPr>
          <p:spPr bwMode="auto">
            <a:xfrm>
              <a:off x="3490913" y="1773238"/>
              <a:ext cx="720725" cy="4464050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wrap="none" anchor="ctr"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>
                <a:lnSpc>
                  <a:spcPct val="230000"/>
                </a:lnSpc>
                <a:spcBef>
                  <a:spcPct val="50000"/>
                </a:spcBef>
              </a:pPr>
              <a:endParaRPr lang="pt-BR"/>
            </a:p>
          </p:txBody>
        </p:sp>
        <p:sp>
          <p:nvSpPr>
            <p:cNvPr id="46" name="AutoShape 13"/>
            <p:cNvSpPr>
              <a:spLocks noChangeArrowheads="1"/>
            </p:cNvSpPr>
            <p:nvPr/>
          </p:nvSpPr>
          <p:spPr bwMode="auto">
            <a:xfrm>
              <a:off x="4356100" y="1773238"/>
              <a:ext cx="720725" cy="446405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wrap="none" anchor="ctr"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>
                <a:lnSpc>
                  <a:spcPct val="230000"/>
                </a:lnSpc>
                <a:spcBef>
                  <a:spcPct val="50000"/>
                </a:spcBef>
              </a:pPr>
              <a:endParaRPr lang="pt-BR"/>
            </a:p>
          </p:txBody>
        </p:sp>
        <p:sp>
          <p:nvSpPr>
            <p:cNvPr id="47" name="AutoShape 14"/>
            <p:cNvSpPr>
              <a:spLocks noChangeArrowheads="1"/>
            </p:cNvSpPr>
            <p:nvPr/>
          </p:nvSpPr>
          <p:spPr bwMode="auto">
            <a:xfrm>
              <a:off x="5219700" y="1773238"/>
              <a:ext cx="720725" cy="4464050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wrap="none" anchor="ctr"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>
                <a:lnSpc>
                  <a:spcPct val="230000"/>
                </a:lnSpc>
                <a:spcBef>
                  <a:spcPct val="50000"/>
                </a:spcBef>
              </a:pPr>
              <a:endParaRPr lang="pt-BR"/>
            </a:p>
          </p:txBody>
        </p:sp>
        <p:sp>
          <p:nvSpPr>
            <p:cNvPr id="48" name="Text Box 15"/>
            <p:cNvSpPr txBox="1">
              <a:spLocks noChangeArrowheads="1"/>
            </p:cNvSpPr>
            <p:nvPr/>
          </p:nvSpPr>
          <p:spPr bwMode="auto">
            <a:xfrm rot="16200000">
              <a:off x="2460113" y="3673626"/>
              <a:ext cx="3143251" cy="64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sz="2400" dirty="0" err="1" smtClean="0">
                  <a:solidFill>
                    <a:schemeClr val="accent2"/>
                  </a:solidFill>
                </a:rPr>
                <a:t>Locate</a:t>
              </a:r>
              <a:r>
                <a:rPr lang="pt-BR" sz="2400" dirty="0" smtClean="0">
                  <a:solidFill>
                    <a:schemeClr val="accent2"/>
                  </a:solidFill>
                </a:rPr>
                <a:t> </a:t>
              </a:r>
              <a:r>
                <a:rPr lang="pt-BR" sz="2400" dirty="0" err="1" smtClean="0">
                  <a:solidFill>
                    <a:schemeClr val="accent2"/>
                  </a:solidFill>
                </a:rPr>
                <a:t>and</a:t>
              </a:r>
              <a:r>
                <a:rPr lang="pt-BR" sz="2400" dirty="0" smtClean="0">
                  <a:solidFill>
                    <a:schemeClr val="accent2"/>
                  </a:solidFill>
                </a:rPr>
                <a:t> </a:t>
              </a:r>
              <a:r>
                <a:rPr lang="pt-BR" sz="2400" dirty="0" err="1" smtClean="0">
                  <a:solidFill>
                    <a:schemeClr val="accent2"/>
                  </a:solidFill>
                </a:rPr>
                <a:t>Request</a:t>
              </a:r>
              <a:endParaRPr lang="pt-BR" sz="2400" dirty="0">
                <a:solidFill>
                  <a:schemeClr val="accent2"/>
                </a:solidFill>
              </a:endParaRPr>
            </a:p>
          </p:txBody>
        </p:sp>
        <p:sp>
          <p:nvSpPr>
            <p:cNvPr id="49" name="Text Box 16"/>
            <p:cNvSpPr txBox="1">
              <a:spLocks noChangeArrowheads="1"/>
            </p:cNvSpPr>
            <p:nvPr/>
          </p:nvSpPr>
          <p:spPr bwMode="auto">
            <a:xfrm rot="16200000">
              <a:off x="2825566" y="3742775"/>
              <a:ext cx="3960812" cy="503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sz="2400" dirty="0" err="1" smtClean="0">
                  <a:solidFill>
                    <a:srgbClr val="006666"/>
                  </a:solidFill>
                </a:rPr>
                <a:t>Catalogs</a:t>
              </a:r>
              <a:r>
                <a:rPr lang="pt-BR" sz="2400" dirty="0" smtClean="0">
                  <a:solidFill>
                    <a:srgbClr val="006666"/>
                  </a:solidFill>
                </a:rPr>
                <a:t> </a:t>
              </a:r>
              <a:r>
                <a:rPr lang="pt-BR" sz="2400" dirty="0" err="1" smtClean="0">
                  <a:solidFill>
                    <a:srgbClr val="006666"/>
                  </a:solidFill>
                </a:rPr>
                <a:t>and</a:t>
              </a:r>
              <a:r>
                <a:rPr lang="pt-BR" sz="2400" dirty="0" smtClean="0">
                  <a:solidFill>
                    <a:srgbClr val="006666"/>
                  </a:solidFill>
                </a:rPr>
                <a:t> </a:t>
              </a:r>
              <a:r>
                <a:rPr lang="pt-BR" sz="2400" dirty="0" err="1" smtClean="0">
                  <a:solidFill>
                    <a:srgbClr val="006666"/>
                  </a:solidFill>
                </a:rPr>
                <a:t>Registers</a:t>
              </a:r>
              <a:endParaRPr lang="pt-BR" sz="2400" dirty="0">
                <a:solidFill>
                  <a:srgbClr val="006666"/>
                </a:solidFill>
              </a:endParaRPr>
            </a:p>
          </p:txBody>
        </p:sp>
        <p:sp>
          <p:nvSpPr>
            <p:cNvPr id="50" name="Text Box 17"/>
            <p:cNvSpPr txBox="1">
              <a:spLocks noChangeArrowheads="1"/>
            </p:cNvSpPr>
            <p:nvPr/>
          </p:nvSpPr>
          <p:spPr bwMode="auto">
            <a:xfrm rot="16200000">
              <a:off x="4580596" y="3184700"/>
              <a:ext cx="2303462" cy="6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sz="2400" dirty="0" err="1" smtClean="0">
                  <a:solidFill>
                    <a:schemeClr val="accent2"/>
                  </a:solidFill>
                </a:rPr>
                <a:t>Published</a:t>
              </a:r>
              <a:endParaRPr lang="pt-BR" sz="2400" dirty="0">
                <a:solidFill>
                  <a:schemeClr val="accent2"/>
                </a:solidFill>
              </a:endParaRPr>
            </a:p>
          </p:txBody>
        </p:sp>
        <p:sp>
          <p:nvSpPr>
            <p:cNvPr id="51" name="AutoShape 18"/>
            <p:cNvSpPr>
              <a:spLocks noChangeArrowheads="1"/>
            </p:cNvSpPr>
            <p:nvPr/>
          </p:nvSpPr>
          <p:spPr bwMode="auto">
            <a:xfrm>
              <a:off x="6156325" y="2276475"/>
              <a:ext cx="720725" cy="360363"/>
            </a:xfrm>
            <a:prstGeom prst="leftRightArrow">
              <a:avLst>
                <a:gd name="adj1" fmla="val 50000"/>
                <a:gd name="adj2" fmla="val 40000"/>
              </a:avLst>
            </a:prstGeom>
            <a:solidFill>
              <a:srgbClr val="CC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wrap="none" anchor="ctr"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>
                <a:lnSpc>
                  <a:spcPct val="230000"/>
                </a:lnSpc>
                <a:spcBef>
                  <a:spcPct val="50000"/>
                </a:spcBef>
              </a:pPr>
              <a:endParaRPr lang="pt-BR"/>
            </a:p>
          </p:txBody>
        </p:sp>
        <p:sp>
          <p:nvSpPr>
            <p:cNvPr id="52" name="AutoShape 19"/>
            <p:cNvSpPr>
              <a:spLocks noChangeArrowheads="1"/>
            </p:cNvSpPr>
            <p:nvPr/>
          </p:nvSpPr>
          <p:spPr bwMode="auto">
            <a:xfrm>
              <a:off x="6156325" y="3068638"/>
              <a:ext cx="720725" cy="360362"/>
            </a:xfrm>
            <a:prstGeom prst="leftRightArrow">
              <a:avLst>
                <a:gd name="adj1" fmla="val 50000"/>
                <a:gd name="adj2" fmla="val 40000"/>
              </a:avLst>
            </a:prstGeom>
            <a:solidFill>
              <a:srgbClr val="CC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wrap="none" anchor="ctr"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>
                <a:lnSpc>
                  <a:spcPct val="230000"/>
                </a:lnSpc>
                <a:spcBef>
                  <a:spcPct val="50000"/>
                </a:spcBef>
              </a:pPr>
              <a:endParaRPr lang="pt-BR"/>
            </a:p>
          </p:txBody>
        </p:sp>
        <p:sp>
          <p:nvSpPr>
            <p:cNvPr id="53" name="AutoShape 20"/>
            <p:cNvSpPr>
              <a:spLocks noChangeArrowheads="1"/>
            </p:cNvSpPr>
            <p:nvPr/>
          </p:nvSpPr>
          <p:spPr bwMode="auto">
            <a:xfrm>
              <a:off x="6156325" y="4652963"/>
              <a:ext cx="720725" cy="360362"/>
            </a:xfrm>
            <a:prstGeom prst="leftRightArrow">
              <a:avLst>
                <a:gd name="adj1" fmla="val 50000"/>
                <a:gd name="adj2" fmla="val 40000"/>
              </a:avLst>
            </a:prstGeom>
            <a:solidFill>
              <a:srgbClr val="CC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wrap="none" anchor="ctr"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>
                <a:lnSpc>
                  <a:spcPct val="230000"/>
                </a:lnSpc>
                <a:spcBef>
                  <a:spcPct val="50000"/>
                </a:spcBef>
              </a:pPr>
              <a:endParaRPr lang="pt-BR"/>
            </a:p>
          </p:txBody>
        </p:sp>
        <p:sp>
          <p:nvSpPr>
            <p:cNvPr id="54" name="AutoShape 21"/>
            <p:cNvSpPr>
              <a:spLocks noChangeArrowheads="1"/>
            </p:cNvSpPr>
            <p:nvPr/>
          </p:nvSpPr>
          <p:spPr bwMode="auto">
            <a:xfrm>
              <a:off x="6156325" y="3860800"/>
              <a:ext cx="720725" cy="360363"/>
            </a:xfrm>
            <a:prstGeom prst="leftRightArrow">
              <a:avLst>
                <a:gd name="adj1" fmla="val 50000"/>
                <a:gd name="adj2" fmla="val 40000"/>
              </a:avLst>
            </a:prstGeom>
            <a:solidFill>
              <a:srgbClr val="CC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wrap="none" anchor="ctr"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>
                <a:lnSpc>
                  <a:spcPct val="230000"/>
                </a:lnSpc>
                <a:spcBef>
                  <a:spcPct val="50000"/>
                </a:spcBef>
              </a:pPr>
              <a:endParaRPr lang="pt-BR"/>
            </a:p>
          </p:txBody>
        </p:sp>
        <p:sp>
          <p:nvSpPr>
            <p:cNvPr id="55" name="Text Box 22"/>
            <p:cNvSpPr txBox="1">
              <a:spLocks noChangeArrowheads="1"/>
            </p:cNvSpPr>
            <p:nvPr/>
          </p:nvSpPr>
          <p:spPr bwMode="auto">
            <a:xfrm>
              <a:off x="6948488" y="2276475"/>
              <a:ext cx="19431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b="0" i="1" dirty="0" err="1" smtClean="0">
                  <a:solidFill>
                    <a:schemeClr val="tx1"/>
                  </a:solidFill>
                </a:rPr>
                <a:t>Government</a:t>
              </a:r>
              <a:endParaRPr lang="pt-BR" b="0" i="1" dirty="0">
                <a:solidFill>
                  <a:schemeClr val="tx1"/>
                </a:solidFill>
              </a:endParaRPr>
            </a:p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endParaRPr lang="pt-BR" b="0" i="1" dirty="0">
                <a:solidFill>
                  <a:schemeClr val="tx1"/>
                </a:solidFill>
              </a:endParaRPr>
            </a:p>
          </p:txBody>
        </p:sp>
        <p:sp>
          <p:nvSpPr>
            <p:cNvPr id="56" name="Text Box 23"/>
            <p:cNvSpPr txBox="1">
              <a:spLocks noChangeArrowheads="1"/>
            </p:cNvSpPr>
            <p:nvPr/>
          </p:nvSpPr>
          <p:spPr bwMode="auto">
            <a:xfrm>
              <a:off x="6732588" y="1268413"/>
              <a:ext cx="19431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sz="2000" i="1" dirty="0" err="1" smtClean="0">
                  <a:solidFill>
                    <a:schemeClr val="tx1"/>
                  </a:solidFill>
                </a:rPr>
                <a:t>Providers</a:t>
              </a:r>
              <a:endParaRPr lang="pt-BR" sz="2000" i="1" dirty="0">
                <a:solidFill>
                  <a:schemeClr val="tx1"/>
                </a:solidFill>
              </a:endParaRPr>
            </a:p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endParaRPr lang="pt-BR" sz="2000" b="0" dirty="0">
                <a:solidFill>
                  <a:schemeClr val="tx1"/>
                </a:solidFill>
              </a:endParaRPr>
            </a:p>
          </p:txBody>
        </p:sp>
        <p:sp>
          <p:nvSpPr>
            <p:cNvPr id="57" name="Text Box 24"/>
            <p:cNvSpPr txBox="1">
              <a:spLocks noChangeArrowheads="1"/>
            </p:cNvSpPr>
            <p:nvPr/>
          </p:nvSpPr>
          <p:spPr bwMode="auto">
            <a:xfrm>
              <a:off x="6948488" y="3133725"/>
              <a:ext cx="19431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b="0" i="1" dirty="0" err="1" smtClean="0">
                  <a:solidFill>
                    <a:schemeClr val="tx1"/>
                  </a:solidFill>
                </a:rPr>
                <a:t>Academy</a:t>
              </a:r>
              <a:endParaRPr lang="pt-BR" b="0" i="1" dirty="0">
                <a:solidFill>
                  <a:schemeClr val="tx1"/>
                </a:solidFill>
              </a:endParaRPr>
            </a:p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endParaRPr lang="pt-BR" b="0" i="1" dirty="0">
                <a:solidFill>
                  <a:schemeClr val="tx1"/>
                </a:solidFill>
              </a:endParaRPr>
            </a:p>
          </p:txBody>
        </p:sp>
        <p:sp>
          <p:nvSpPr>
            <p:cNvPr id="58" name="Text Box 25"/>
            <p:cNvSpPr txBox="1">
              <a:spLocks noChangeArrowheads="1"/>
            </p:cNvSpPr>
            <p:nvPr/>
          </p:nvSpPr>
          <p:spPr bwMode="auto">
            <a:xfrm>
              <a:off x="6948488" y="3860800"/>
              <a:ext cx="19431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b="0" i="1" dirty="0" err="1" smtClean="0">
                  <a:solidFill>
                    <a:schemeClr val="tx1"/>
                  </a:solidFill>
                </a:rPr>
                <a:t>Private</a:t>
              </a:r>
              <a:r>
                <a:rPr lang="pt-BR" b="0" i="1" dirty="0" smtClean="0">
                  <a:solidFill>
                    <a:schemeClr val="tx1"/>
                  </a:solidFill>
                </a:rPr>
                <a:t> Sector</a:t>
              </a:r>
              <a:endParaRPr lang="pt-BR" b="0" i="1" dirty="0">
                <a:solidFill>
                  <a:schemeClr val="tx1"/>
                </a:solidFill>
              </a:endParaRPr>
            </a:p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endParaRPr lang="pt-BR" b="0" i="1" dirty="0">
                <a:solidFill>
                  <a:schemeClr val="tx1"/>
                </a:solidFill>
              </a:endParaRPr>
            </a:p>
          </p:txBody>
        </p:sp>
        <p:sp>
          <p:nvSpPr>
            <p:cNvPr id="59" name="Text Box 26"/>
            <p:cNvSpPr txBox="1">
              <a:spLocks noChangeArrowheads="1"/>
            </p:cNvSpPr>
            <p:nvPr/>
          </p:nvSpPr>
          <p:spPr bwMode="auto">
            <a:xfrm>
              <a:off x="6950075" y="4652963"/>
              <a:ext cx="19431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b="0" i="1" dirty="0" err="1" smtClean="0">
                  <a:solidFill>
                    <a:schemeClr val="tx1"/>
                  </a:solidFill>
                </a:rPr>
                <a:t>NGOs</a:t>
              </a:r>
              <a:endParaRPr lang="pt-BR" b="0" i="1" dirty="0">
                <a:solidFill>
                  <a:schemeClr val="tx1"/>
                </a:solidFill>
              </a:endParaRPr>
            </a:p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endParaRPr lang="pt-BR" sz="1800" b="0" dirty="0">
                <a:solidFill>
                  <a:schemeClr val="tx1"/>
                </a:solidFill>
              </a:endParaRPr>
            </a:p>
          </p:txBody>
        </p:sp>
        <p:sp>
          <p:nvSpPr>
            <p:cNvPr id="60" name="AutoShape 89"/>
            <p:cNvSpPr>
              <a:spLocks noChangeArrowheads="1"/>
            </p:cNvSpPr>
            <p:nvPr/>
          </p:nvSpPr>
          <p:spPr bwMode="auto">
            <a:xfrm rot="10800000">
              <a:off x="2051050" y="4652963"/>
              <a:ext cx="1154113" cy="431800"/>
            </a:xfrm>
            <a:prstGeom prst="rightArrow">
              <a:avLst>
                <a:gd name="adj1" fmla="val 50000"/>
                <a:gd name="adj2" fmla="val 66820"/>
              </a:avLst>
            </a:prstGeom>
            <a:solidFill>
              <a:srgbClr val="003366"/>
            </a:solidFill>
            <a:ln w="19050">
              <a:solidFill>
                <a:srgbClr val="6699FF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Text Box 30"/>
            <p:cNvSpPr txBox="1">
              <a:spLocks noChangeArrowheads="1"/>
            </p:cNvSpPr>
            <p:nvPr/>
          </p:nvSpPr>
          <p:spPr bwMode="auto">
            <a:xfrm>
              <a:off x="1979613" y="5084763"/>
              <a:ext cx="19431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dirty="0" err="1" smtClean="0">
                  <a:solidFill>
                    <a:schemeClr val="tx1"/>
                  </a:solidFill>
                </a:rPr>
                <a:t>Provides</a:t>
              </a:r>
              <a:endParaRPr lang="pt-BR" dirty="0">
                <a:solidFill>
                  <a:schemeClr val="tx1"/>
                </a:solidFill>
              </a:endParaRPr>
            </a:p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dirty="0" smtClean="0">
                  <a:solidFill>
                    <a:schemeClr val="tx1"/>
                  </a:solidFill>
                </a:rPr>
                <a:t>informa</a:t>
              </a:r>
              <a:r>
                <a:rPr lang="en-US" dirty="0" err="1" smtClean="0">
                  <a:solidFill>
                    <a:schemeClr val="tx1"/>
                  </a:solidFill>
                </a:rPr>
                <a:t>tion</a:t>
              </a:r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62" name="AutoShape 89"/>
            <p:cNvSpPr>
              <a:spLocks noChangeArrowheads="1"/>
            </p:cNvSpPr>
            <p:nvPr/>
          </p:nvSpPr>
          <p:spPr bwMode="auto">
            <a:xfrm>
              <a:off x="2555875" y="3429000"/>
              <a:ext cx="474663" cy="431800"/>
            </a:xfrm>
            <a:prstGeom prst="rightArrow">
              <a:avLst>
                <a:gd name="adj1" fmla="val 50000"/>
                <a:gd name="adj2" fmla="val 27482"/>
              </a:avLst>
            </a:prstGeom>
            <a:solidFill>
              <a:srgbClr val="6699FF"/>
            </a:solidFill>
            <a:ln w="19080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Text Box 32"/>
            <p:cNvSpPr txBox="1">
              <a:spLocks noChangeArrowheads="1"/>
            </p:cNvSpPr>
            <p:nvPr/>
          </p:nvSpPr>
          <p:spPr bwMode="auto">
            <a:xfrm>
              <a:off x="2195513" y="3933825"/>
              <a:ext cx="19431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dirty="0" err="1" smtClean="0">
                  <a:solidFill>
                    <a:schemeClr val="tx1"/>
                  </a:solidFill>
                </a:rPr>
                <a:t>Adding</a:t>
              </a:r>
              <a:r>
                <a:rPr lang="pt-BR" dirty="0" smtClean="0">
                  <a:solidFill>
                    <a:schemeClr val="tx1"/>
                  </a:solidFill>
                </a:rPr>
                <a:t> </a:t>
              </a:r>
              <a:endParaRPr lang="pt-BR" dirty="0">
                <a:solidFill>
                  <a:schemeClr val="tx1"/>
                </a:solidFill>
              </a:endParaRPr>
            </a:p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pt-BR" dirty="0" err="1" smtClean="0">
                  <a:solidFill>
                    <a:schemeClr val="tx1"/>
                  </a:solidFill>
                </a:rPr>
                <a:t>information</a:t>
              </a:r>
              <a:endParaRPr lang="pt-BR" dirty="0">
                <a:solidFill>
                  <a:schemeClr val="tx1"/>
                </a:solidFill>
              </a:endParaRPr>
            </a:p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endParaRPr lang="pt-BR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Text Box 50"/>
          <p:cNvSpPr txBox="1">
            <a:spLocks noChangeArrowheads="1"/>
          </p:cNvSpPr>
          <p:nvPr/>
        </p:nvSpPr>
        <p:spPr bwMode="auto">
          <a:xfrm>
            <a:off x="899319" y="6340475"/>
            <a:ext cx="6911975" cy="442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95000"/>
              </a:lnSpc>
              <a:spcBef>
                <a:spcPct val="50000"/>
              </a:spcBef>
            </a:pPr>
            <a:r>
              <a:rPr lang="pt-BR" sz="1200">
                <a:solidFill>
                  <a:srgbClr val="002060"/>
                </a:solidFill>
              </a:rPr>
              <a:t>* Baseada em tecnologias web de suporte como HTTP, XML, SOAP, UDDI e WSDL; e nos protocolos de geoserviços OGC: WMS, WFS, WCS, CSW, etc.</a:t>
            </a:r>
          </a:p>
        </p:txBody>
      </p:sp>
      <p:sp>
        <p:nvSpPr>
          <p:cNvPr id="37" name="Text Box 41"/>
          <p:cNvSpPr txBox="1">
            <a:spLocks noChangeArrowheads="1"/>
          </p:cNvSpPr>
          <p:nvPr/>
        </p:nvSpPr>
        <p:spPr bwMode="auto">
          <a:xfrm>
            <a:off x="2986882" y="795338"/>
            <a:ext cx="30257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pt-BR" sz="2000" i="1" dirty="0">
                <a:solidFill>
                  <a:srgbClr val="002060"/>
                </a:solidFill>
              </a:rPr>
              <a:t>Internet</a:t>
            </a:r>
          </a:p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pt-BR" i="1" dirty="0">
                <a:solidFill>
                  <a:srgbClr val="002060"/>
                </a:solidFill>
              </a:rPr>
              <a:t>Infra de serviços web OGC </a:t>
            </a:r>
            <a:r>
              <a:rPr lang="pt-BR" sz="1600" i="1" dirty="0">
                <a:solidFill>
                  <a:srgbClr val="002060"/>
                </a:solidFill>
              </a:rPr>
              <a:t>*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pt-BR" sz="1600" b="0" i="1" dirty="0">
              <a:solidFill>
                <a:srgbClr val="002060"/>
              </a:solidFill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 bwMode="auto">
          <a:xfrm>
            <a:off x="424598" y="3593"/>
            <a:ext cx="82296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INDE FUTURE VISION (STEP III)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9"/>
          <p:cNvSpPr txBox="1">
            <a:spLocks noChangeArrowheads="1"/>
          </p:cNvSpPr>
          <p:nvPr/>
        </p:nvSpPr>
        <p:spPr bwMode="auto">
          <a:xfrm>
            <a:off x="611187" y="652163"/>
            <a:ext cx="8066087" cy="1600438"/>
          </a:xfrm>
          <a:prstGeom prst="rect">
            <a:avLst/>
          </a:prstGeom>
          <a:solidFill>
            <a:srgbClr val="99FFCC">
              <a:alpha val="4117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1600" b="1" i="1" dirty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Data or geospatial information is distinguished for its </a:t>
            </a:r>
            <a:r>
              <a:rPr lang="en-US" sz="1600" b="1" i="1" dirty="0" smtClean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spatial </a:t>
            </a:r>
            <a:r>
              <a:rPr lang="en-US" sz="1600" b="1" i="1" dirty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component, </a:t>
            </a:r>
            <a:r>
              <a:rPr lang="en-US" sz="1600" b="1" i="1" dirty="0" smtClean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which associates each </a:t>
            </a:r>
            <a:r>
              <a:rPr lang="en-US" sz="1600" b="1" i="1" dirty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entity or phenomenon a </a:t>
            </a:r>
            <a:r>
              <a:rPr lang="en-US" sz="1600" b="1" i="1" dirty="0" smtClean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position </a:t>
            </a:r>
            <a:r>
              <a:rPr lang="en-US" sz="1600" b="1" i="1" dirty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in the Earth, translated by a </a:t>
            </a:r>
            <a:r>
              <a:rPr lang="en-US" sz="1600" b="1" i="1" dirty="0" smtClean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geodetic </a:t>
            </a:r>
            <a:r>
              <a:rPr lang="en-US" sz="1600" b="1" i="1" dirty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reference system in </a:t>
            </a:r>
            <a:r>
              <a:rPr lang="en-US" sz="1600" b="1" i="1" dirty="0" smtClean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a given </a:t>
            </a:r>
            <a:r>
              <a:rPr lang="en-US" sz="1600" b="1" i="1" dirty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instant or period of time, </a:t>
            </a:r>
            <a:r>
              <a:rPr lang="en-US" sz="1600" b="1" i="1" dirty="0" smtClean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that could </a:t>
            </a:r>
            <a:r>
              <a:rPr lang="en-US" sz="1600" b="1" i="1" dirty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be flowed, among other sources, of </a:t>
            </a:r>
            <a:r>
              <a:rPr lang="en-US" sz="1600" b="1" i="1" dirty="0" smtClean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surveying </a:t>
            </a:r>
            <a:r>
              <a:rPr lang="en-US" sz="1600" b="1" i="1" dirty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technologies, </a:t>
            </a:r>
            <a:r>
              <a:rPr lang="en-US" sz="1600" b="1" i="1" dirty="0" smtClean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including </a:t>
            </a:r>
            <a:r>
              <a:rPr lang="en-US" sz="1600" b="1" i="1" dirty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the associated </a:t>
            </a:r>
            <a:r>
              <a:rPr lang="en-US" sz="1600" b="1" i="1" dirty="0" smtClean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ones to any global </a:t>
            </a:r>
            <a:r>
              <a:rPr lang="en-US" sz="1600" b="1" i="1" dirty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positioning </a:t>
            </a:r>
            <a:r>
              <a:rPr lang="en-US" sz="1600" b="1" i="1" dirty="0" smtClean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systems, </a:t>
            </a:r>
            <a:r>
              <a:rPr lang="en-US" sz="1600" b="1" i="1" dirty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supported by satellites, as well as </a:t>
            </a:r>
            <a:r>
              <a:rPr lang="en-US" sz="1600" b="1" i="1" dirty="0" smtClean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remote </a:t>
            </a:r>
            <a:r>
              <a:rPr lang="en-US" sz="1600" b="1" i="1" dirty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sensing</a:t>
            </a:r>
            <a:r>
              <a:rPr lang="en-US" sz="1600" b="1" i="1" dirty="0" smtClean="0">
                <a:solidFill>
                  <a:srgbClr val="092E5C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pt-BR" sz="1600" dirty="0" smtClean="0">
                <a:solidFill>
                  <a:srgbClr val="092E5C"/>
                </a:solidFill>
                <a:cs typeface="Arial" charset="0"/>
              </a:rPr>
              <a:t> </a:t>
            </a:r>
            <a:r>
              <a:rPr lang="pt-BR" dirty="0" err="1" smtClean="0">
                <a:solidFill>
                  <a:srgbClr val="3333CC"/>
                </a:solidFill>
                <a:cs typeface="Arial" charset="0"/>
              </a:rPr>
              <a:t>Decree</a:t>
            </a:r>
            <a:r>
              <a:rPr lang="pt-BR" dirty="0" smtClean="0">
                <a:solidFill>
                  <a:srgbClr val="3333CC"/>
                </a:solidFill>
                <a:cs typeface="Arial" charset="0"/>
              </a:rPr>
              <a:t>  </a:t>
            </a:r>
            <a:r>
              <a:rPr lang="pt-BR" dirty="0">
                <a:solidFill>
                  <a:srgbClr val="3333CC"/>
                </a:solidFill>
                <a:cs typeface="Arial" charset="0"/>
              </a:rPr>
              <a:t>6.666/08 (INDE)</a:t>
            </a:r>
            <a:endParaRPr lang="pt-BR" sz="1600" dirty="0">
              <a:solidFill>
                <a:srgbClr val="092E5C"/>
              </a:solidFill>
              <a:cs typeface="Arial" charset="0"/>
            </a:endParaRPr>
          </a:p>
        </p:txBody>
      </p:sp>
      <p:pic>
        <p:nvPicPr>
          <p:cNvPr id="3" name="Picture 8" descr="cartograf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25" y="4105275"/>
            <a:ext cx="857250" cy="12239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Picture 9" descr="MD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881313"/>
            <a:ext cx="1636712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simi_piru_landsat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5545138"/>
            <a:ext cx="14351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Syd_17_60_LR_cropped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6900" y="2665413"/>
            <a:ext cx="1577975" cy="15779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13" descr="gps3plus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5805488"/>
            <a:ext cx="1079500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Levan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6900" y="4608513"/>
            <a:ext cx="1654175" cy="1235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Line 20"/>
          <p:cNvSpPr>
            <a:spLocks noChangeShapeType="1"/>
          </p:cNvSpPr>
          <p:nvPr/>
        </p:nvSpPr>
        <p:spPr bwMode="auto">
          <a:xfrm flipH="1" flipV="1">
            <a:off x="2266950" y="3384550"/>
            <a:ext cx="1368425" cy="404813"/>
          </a:xfrm>
          <a:prstGeom prst="line">
            <a:avLst/>
          </a:prstGeom>
          <a:noFill/>
          <a:ln w="63500">
            <a:solidFill>
              <a:schemeClr val="accent1"/>
            </a:solidFill>
            <a:miter lim="800000"/>
            <a:headEnd/>
            <a:tailEnd type="stealth" w="lg" len="lg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 flipH="1" flipV="1">
            <a:off x="1619250" y="4581525"/>
            <a:ext cx="1800225" cy="0"/>
          </a:xfrm>
          <a:prstGeom prst="line">
            <a:avLst/>
          </a:prstGeom>
          <a:noFill/>
          <a:ln w="63500">
            <a:solidFill>
              <a:schemeClr val="accent1"/>
            </a:solidFill>
            <a:miter lim="800000"/>
            <a:headEnd/>
            <a:tailEnd type="stealth" w="lg" len="lg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1" name="Line 22"/>
          <p:cNvSpPr>
            <a:spLocks noChangeShapeType="1"/>
          </p:cNvSpPr>
          <p:nvPr/>
        </p:nvSpPr>
        <p:spPr bwMode="auto">
          <a:xfrm flipH="1">
            <a:off x="2124075" y="5157788"/>
            <a:ext cx="1439863" cy="863600"/>
          </a:xfrm>
          <a:prstGeom prst="line">
            <a:avLst/>
          </a:prstGeom>
          <a:noFill/>
          <a:ln w="63500">
            <a:solidFill>
              <a:schemeClr val="accent1"/>
            </a:solidFill>
            <a:miter lim="800000"/>
            <a:headEnd/>
            <a:tailEnd type="stealth" w="lg" len="lg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2" name="Line 23"/>
          <p:cNvSpPr>
            <a:spLocks noChangeShapeType="1"/>
          </p:cNvSpPr>
          <p:nvPr/>
        </p:nvSpPr>
        <p:spPr bwMode="auto">
          <a:xfrm flipV="1">
            <a:off x="5292725" y="3313113"/>
            <a:ext cx="1582738" cy="620712"/>
          </a:xfrm>
          <a:prstGeom prst="line">
            <a:avLst/>
          </a:prstGeom>
          <a:noFill/>
          <a:ln w="63500">
            <a:solidFill>
              <a:schemeClr val="accent1"/>
            </a:solidFill>
            <a:miter lim="800000"/>
            <a:headEnd/>
            <a:tailEnd type="stealth" w="lg" len="lg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3" name="Line 24"/>
          <p:cNvSpPr>
            <a:spLocks noChangeShapeType="1"/>
          </p:cNvSpPr>
          <p:nvPr/>
        </p:nvSpPr>
        <p:spPr bwMode="auto">
          <a:xfrm>
            <a:off x="5435600" y="4581525"/>
            <a:ext cx="1368425" cy="315913"/>
          </a:xfrm>
          <a:prstGeom prst="line">
            <a:avLst/>
          </a:prstGeom>
          <a:noFill/>
          <a:ln w="63500">
            <a:solidFill>
              <a:schemeClr val="accent1"/>
            </a:solidFill>
            <a:miter lim="800000"/>
            <a:headEnd/>
            <a:tailEnd type="stealth" w="lg" len="lg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4" name="Line 25"/>
          <p:cNvSpPr>
            <a:spLocks noChangeShapeType="1"/>
          </p:cNvSpPr>
          <p:nvPr/>
        </p:nvSpPr>
        <p:spPr bwMode="auto">
          <a:xfrm>
            <a:off x="5292725" y="5157788"/>
            <a:ext cx="1635125" cy="1128712"/>
          </a:xfrm>
          <a:prstGeom prst="line">
            <a:avLst/>
          </a:prstGeom>
          <a:noFill/>
          <a:ln w="63500">
            <a:solidFill>
              <a:schemeClr val="accent1"/>
            </a:solidFill>
            <a:miter lim="800000"/>
            <a:headEnd/>
            <a:tailEnd type="stealth" w="lg" len="lg"/>
          </a:ln>
        </p:spPr>
        <p:txBody>
          <a:bodyPr wrap="none"/>
          <a:lstStyle/>
          <a:p>
            <a:endParaRPr lang="pt-BR"/>
          </a:p>
        </p:txBody>
      </p:sp>
      <p:pic>
        <p:nvPicPr>
          <p:cNvPr id="15" name="Picture 5" descr="earth9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35375" y="3600450"/>
            <a:ext cx="165735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30419" y="75648"/>
            <a:ext cx="8604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2400" b="1" noProof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Geographic Information - Definition</a:t>
            </a:r>
            <a:endParaRPr lang="pt-BR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6667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2580" y="2368822"/>
            <a:ext cx="78390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Project RJ25</a:t>
            </a:r>
          </a:p>
          <a:p>
            <a:pPr algn="ctr"/>
            <a:endParaRPr lang="pt-BR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1: 25.000 </a:t>
            </a:r>
            <a:r>
              <a:rPr lang="pt-BR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scale</a:t>
            </a:r>
            <a:r>
              <a:rPr lang="pt-BR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Rio de Janeiro </a:t>
            </a:r>
            <a:r>
              <a:rPr lang="pt-BR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State</a:t>
            </a:r>
            <a:r>
              <a:rPr lang="pt-BR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Mapping</a:t>
            </a:r>
            <a:endParaRPr lang="pt-BR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15616" y="476670"/>
            <a:ext cx="673293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Project RJ25</a:t>
            </a:r>
          </a:p>
          <a:p>
            <a:pPr algn="ctr"/>
            <a:endParaRPr lang="pt-BR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1: 25.000 </a:t>
            </a:r>
            <a:r>
              <a:rPr lang="pt-BR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scale</a:t>
            </a:r>
            <a:r>
              <a:rPr lang="pt-BR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Rio de Janeiro </a:t>
            </a:r>
            <a:r>
              <a:rPr lang="pt-BR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State</a:t>
            </a:r>
            <a:r>
              <a:rPr lang="pt-BR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Mapping</a:t>
            </a:r>
            <a:endParaRPr lang="pt-BR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11560" y="2348880"/>
            <a:ext cx="81099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Objectives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Development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continuous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map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in 1:25.000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scale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all</a:t>
            </a:r>
            <a:endParaRPr lang="pt-BR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derivated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cartographic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products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support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needs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</a:t>
            </a:r>
            <a:endParaRPr lang="pt-BR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State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Government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Users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pt-BR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Cartographic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Products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1: 25.000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continuous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map</a:t>
            </a:r>
            <a:endParaRPr lang="pt-BR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                     1: 25.000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topographic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sheets</a:t>
            </a:r>
            <a:endParaRPr lang="pt-BR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                     1: 25.000 Digital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Terrain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Model</a:t>
            </a:r>
            <a:endParaRPr lang="pt-BR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                     1: 25.000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Orthophotomaps</a:t>
            </a:r>
            <a:endParaRPr lang="pt-BR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66433" y="5177132"/>
            <a:ext cx="8103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pt-BR" sz="2400" b="1" dirty="0" err="1" smtClean="0">
                <a:latin typeface="Arial" pitchFamily="34" charset="0"/>
                <a:cs typeface="Arial" pitchFamily="34" charset="0"/>
              </a:rPr>
              <a:t>first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complete </a:t>
            </a:r>
            <a:r>
              <a:rPr lang="pt-BR" sz="2400" b="1" dirty="0" err="1" smtClean="0">
                <a:latin typeface="Arial" pitchFamily="34" charset="0"/>
                <a:cs typeface="Arial" pitchFamily="34" charset="0"/>
              </a:rPr>
              <a:t>mapping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err="1" smtClean="0">
                <a:latin typeface="Arial" pitchFamily="34" charset="0"/>
                <a:cs typeface="Arial" pitchFamily="34" charset="0"/>
              </a:rPr>
              <a:t>project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err="1" smtClean="0">
                <a:latin typeface="Arial" pitchFamily="34" charset="0"/>
                <a:cs typeface="Arial" pitchFamily="34" charset="0"/>
              </a:rPr>
              <a:t>under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err="1" smtClean="0">
                <a:latin typeface="Arial" pitchFamily="34" charset="0"/>
                <a:cs typeface="Arial" pitchFamily="34" charset="0"/>
              </a:rPr>
              <a:t>National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err="1" smtClean="0">
                <a:latin typeface="Arial" pitchFamily="34" charset="0"/>
                <a:cs typeface="Arial" pitchFamily="34" charset="0"/>
              </a:rPr>
              <a:t>Spatial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Data </a:t>
            </a:r>
            <a:r>
              <a:rPr lang="pt-BR" sz="2400" b="1" dirty="0" err="1" smtClean="0">
                <a:latin typeface="Arial" pitchFamily="34" charset="0"/>
                <a:cs typeface="Arial" pitchFamily="34" charset="0"/>
              </a:rPr>
              <a:t>Infrastructure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8569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1268760"/>
            <a:ext cx="5253368" cy="3718178"/>
          </a:xfrm>
          <a:prstGeom prst="rect">
            <a:avLst/>
          </a:prstGeom>
        </p:spPr>
      </p:pic>
      <p:pic>
        <p:nvPicPr>
          <p:cNvPr id="13314" name="Picture 2" descr="http://www.portalsaofrancisco.com.br/alfa/brasil/imagens/mapa-do-brasil-2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3" y="1844824"/>
            <a:ext cx="2059435" cy="184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43608" y="5157192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 smtClean="0">
                <a:latin typeface="Arial" pitchFamily="34" charset="0"/>
                <a:cs typeface="Arial" pitchFamily="34" charset="0"/>
              </a:rPr>
              <a:t>Area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: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43,696.054 km²</a:t>
            </a:r>
          </a:p>
        </p:txBody>
      </p:sp>
      <p:cxnSp>
        <p:nvCxnSpPr>
          <p:cNvPr id="6" name="Conector reto 5"/>
          <p:cNvCxnSpPr/>
          <p:nvPr/>
        </p:nvCxnSpPr>
        <p:spPr>
          <a:xfrm flipV="1">
            <a:off x="2354223" y="1844824"/>
            <a:ext cx="4868769" cy="1236473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2230644" y="3177848"/>
            <a:ext cx="2179991" cy="130194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987483" y="368583"/>
            <a:ext cx="7255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Rio de Janeiro </a:t>
            </a:r>
            <a:r>
              <a:rPr lang="pt-BR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State</a:t>
            </a:r>
            <a:r>
              <a:rPr lang="pt-B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t-BR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Southeastern</a:t>
            </a:r>
            <a:r>
              <a:rPr lang="pt-B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Region</a:t>
            </a:r>
            <a:r>
              <a:rPr lang="pt-B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pt-BR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Brazil</a:t>
            </a:r>
            <a:endParaRPr lang="pt-BR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837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2605" y="1176996"/>
            <a:ext cx="5327099" cy="46166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Project Data</a:t>
            </a:r>
          </a:p>
          <a:p>
            <a:pPr lvl="0"/>
            <a:endParaRPr lang="pt-BR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Airphotography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: 3842 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photos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( 17 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Blocks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  <a:endParaRPr lang="pt-BR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pt-BR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pt-BR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Sheets</a:t>
            </a:r>
            <a:r>
              <a:rPr lang="pt-BR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322</a:t>
            </a:r>
          </a:p>
          <a:p>
            <a:pPr lvl="0"/>
            <a:endParaRPr lang="pt-BR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 Field 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Control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(GPS) : 1285 HV</a:t>
            </a:r>
          </a:p>
          <a:p>
            <a:pPr lvl="0"/>
            <a:endParaRPr lang="pt-BR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Orthophotos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: 322 (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one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per 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sheet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pt-BR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 DTM: 322 </a:t>
            </a:r>
            <a:r>
              <a:rPr lang="pt-BR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pt-BR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one</a:t>
            </a:r>
            <a:r>
              <a:rPr lang="pt-BR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per </a:t>
            </a:r>
            <a:r>
              <a:rPr lang="pt-BR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sheet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state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integrated</a:t>
            </a:r>
            <a:endParaRPr lang="pt-BR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pt-BR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Survey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Conservation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Units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State</a:t>
            </a:r>
            <a:endParaRPr lang="pt-BR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pt-BR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pt-BR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pt-BR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40831" y="355925"/>
            <a:ext cx="8441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Rio de Janeiro </a:t>
            </a:r>
            <a:r>
              <a:rPr lang="pt-BR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State</a:t>
            </a:r>
            <a:r>
              <a:rPr lang="pt-BR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t-BR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Southeastern</a:t>
            </a:r>
            <a:r>
              <a:rPr lang="pt-BR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Region</a:t>
            </a:r>
            <a:r>
              <a:rPr lang="pt-BR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pt-BR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Brazil</a:t>
            </a:r>
            <a:endParaRPr lang="pt-BR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4179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686"/>
            <a:ext cx="9144000" cy="646662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225748" y="581856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17 </a:t>
            </a:r>
            <a:r>
              <a:rPr lang="pt-BR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Blocks</a:t>
            </a:r>
            <a:endParaRPr lang="pt-BR" dirty="0">
              <a:solidFill>
                <a:schemeClr val="bg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695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686"/>
            <a:ext cx="9144000" cy="646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581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738" y="1511119"/>
            <a:ext cx="3332722" cy="355820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600200" y="626164"/>
            <a:ext cx="6483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SHEET 27483-NO – Búzios  - SF24YAIV3NO</a:t>
            </a:r>
            <a:endParaRPr lang="pt-BR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325757" y="5377070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latin typeface="Arial" pitchFamily="34" charset="0"/>
                <a:cs typeface="Arial" pitchFamily="34" charset="0"/>
              </a:rPr>
              <a:t>DTM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284844" y="5295517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Orthophoto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 descr="MDE_27483no_v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36" y="1511119"/>
            <a:ext cx="3309744" cy="3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434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9"/>
          <a:stretch/>
        </p:blipFill>
        <p:spPr>
          <a:xfrm>
            <a:off x="2007981" y="944217"/>
            <a:ext cx="5158132" cy="524289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578086" y="6112565"/>
            <a:ext cx="2305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latin typeface="Arial" pitchFamily="34" charset="0"/>
                <a:cs typeface="Arial" pitchFamily="34" charset="0"/>
              </a:rPr>
              <a:t>Vector -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shapefile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89213" y="268355"/>
            <a:ext cx="6483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SHEET 27483-NO – Búzios  - SF24YAIV3NO</a:t>
            </a:r>
            <a:endParaRPr lang="pt-BR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517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960" y="367552"/>
            <a:ext cx="4232290" cy="597945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1559238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219" y="977152"/>
            <a:ext cx="6863628" cy="485061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128682" y="3688087"/>
            <a:ext cx="225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ENGEFOTO - </a:t>
            </a:r>
            <a:r>
              <a:rPr lang="pt-BR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Done</a:t>
            </a:r>
            <a:endParaRPr lang="pt-B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536141" y="4588150"/>
            <a:ext cx="2420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IBGE – </a:t>
            </a:r>
            <a:r>
              <a:rPr lang="pt-BR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Almost</a:t>
            </a:r>
            <a:r>
              <a:rPr lang="pt-B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Done</a:t>
            </a:r>
            <a:endParaRPr lang="pt-BR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Final work</a:t>
            </a:r>
            <a:endParaRPr lang="pt-B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40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112713" y="714375"/>
            <a:ext cx="8923337" cy="6143625"/>
            <a:chOff x="113159" y="714375"/>
            <a:chExt cx="8923337" cy="6143625"/>
          </a:xfrm>
        </p:grpSpPr>
        <p:sp>
          <p:nvSpPr>
            <p:cNvPr id="3" name="Text Box 2"/>
            <p:cNvSpPr txBox="1">
              <a:spLocks noChangeArrowheads="1"/>
            </p:cNvSpPr>
            <p:nvPr/>
          </p:nvSpPr>
          <p:spPr bwMode="auto">
            <a:xfrm>
              <a:off x="7236271" y="6597650"/>
              <a:ext cx="1800225" cy="2603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r" defTabSz="449263" eaLnBrk="0" hangingPunct="0">
                <a:spcBef>
                  <a:spcPct val="50000"/>
                </a:spcBef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>
                  <a:solidFill>
                    <a:srgbClr val="000000"/>
                  </a:solidFill>
                  <a:cs typeface="Arial" charset="0"/>
                </a:rPr>
                <a:t>© 2010 OGC</a:t>
              </a:r>
            </a:p>
          </p:txBody>
        </p:sp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2678559" y="714375"/>
              <a:ext cx="1727200" cy="586957"/>
            </a:xfrm>
            <a:prstGeom prst="rect">
              <a:avLst/>
            </a:prstGeom>
            <a:gradFill rotWithShape="0">
              <a:gsLst>
                <a:gs pos="0">
                  <a:srgbClr val="9CE5C6"/>
                </a:gs>
                <a:gs pos="100000">
                  <a:srgbClr val="77AE96"/>
                </a:gs>
              </a:gsLst>
              <a:lin ang="16200000" scaled="1"/>
            </a:gradFill>
            <a:ln w="9360">
              <a:solidFill>
                <a:srgbClr val="A5DEC6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pPr algn="ctr" defTabSz="449263" eaLnBrk="0" hangingPunct="0">
                <a:spcBef>
                  <a:spcPct val="50000"/>
                </a:spcBef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600" dirty="0" smtClean="0">
                  <a:solidFill>
                    <a:srgbClr val="000000"/>
                  </a:solidFill>
                  <a:latin typeface="Tahoma" pitchFamily="34" charset="0"/>
                  <a:cs typeface="Arial" charset="0"/>
                </a:rPr>
                <a:t>Research and Education</a:t>
              </a:r>
              <a:endParaRPr lang="en-US" sz="1600" dirty="0">
                <a:solidFill>
                  <a:srgbClr val="000000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4607371" y="714375"/>
              <a:ext cx="2017713" cy="586957"/>
            </a:xfrm>
            <a:prstGeom prst="rect">
              <a:avLst/>
            </a:prstGeom>
            <a:gradFill rotWithShape="0">
              <a:gsLst>
                <a:gs pos="0">
                  <a:srgbClr val="9CE5C6"/>
                </a:gs>
                <a:gs pos="100000">
                  <a:srgbClr val="77AE96"/>
                </a:gs>
              </a:gsLst>
              <a:lin ang="16200000" scaled="1"/>
            </a:gradFill>
            <a:ln w="9360">
              <a:solidFill>
                <a:srgbClr val="A5DEC6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pPr algn="ctr" defTabSz="449263" eaLnBrk="0" hangingPunct="0">
                <a:spcBef>
                  <a:spcPct val="50000"/>
                </a:spcBef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600" dirty="0" smtClean="0">
                  <a:solidFill>
                    <a:srgbClr val="000000"/>
                  </a:solidFill>
                  <a:latin typeface="Tahoma" pitchFamily="34" charset="0"/>
                  <a:cs typeface="Arial" charset="0"/>
                </a:rPr>
                <a:t>Sustainable Development</a:t>
              </a:r>
              <a:endParaRPr lang="en-US" sz="1600" dirty="0">
                <a:solidFill>
                  <a:srgbClr val="000000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6840984" y="714375"/>
              <a:ext cx="2052637" cy="587375"/>
            </a:xfrm>
            <a:prstGeom prst="rect">
              <a:avLst/>
            </a:prstGeom>
            <a:gradFill rotWithShape="0">
              <a:gsLst>
                <a:gs pos="0">
                  <a:srgbClr val="9CE5C6"/>
                </a:gs>
                <a:gs pos="100000">
                  <a:srgbClr val="77AE96"/>
                </a:gs>
              </a:gsLst>
              <a:lin ang="16200000" scaled="1"/>
            </a:gradFill>
            <a:ln w="9360">
              <a:solidFill>
                <a:srgbClr val="A5DEC6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pPr algn="ctr" defTabSz="449263" eaLnBrk="0" hangingPunct="0">
                <a:spcBef>
                  <a:spcPct val="50000"/>
                </a:spcBef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600" dirty="0" smtClean="0">
                  <a:solidFill>
                    <a:srgbClr val="000000"/>
                  </a:solidFill>
                  <a:latin typeface="Tahoma" pitchFamily="34" charset="0"/>
                  <a:cs typeface="Arial" charset="0"/>
                </a:rPr>
                <a:t>Energy and Communications</a:t>
              </a:r>
              <a:endParaRPr lang="en-US" sz="1600" dirty="0">
                <a:solidFill>
                  <a:srgbClr val="000000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551559" y="3713853"/>
              <a:ext cx="1981200" cy="586957"/>
            </a:xfrm>
            <a:prstGeom prst="rect">
              <a:avLst/>
            </a:prstGeom>
            <a:gradFill rotWithShape="0">
              <a:gsLst>
                <a:gs pos="0">
                  <a:srgbClr val="9CE5C6"/>
                </a:gs>
                <a:gs pos="100000">
                  <a:srgbClr val="77AE96"/>
                </a:gs>
              </a:gsLst>
              <a:lin ang="16200000" scaled="1"/>
            </a:gradFill>
            <a:ln w="9360">
              <a:solidFill>
                <a:srgbClr val="A5DEC6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pPr algn="ctr" defTabSz="449263" eaLnBrk="0" hangingPunct="0">
                <a:spcBef>
                  <a:spcPct val="50000"/>
                </a:spcBef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600" dirty="0" smtClean="0">
                  <a:solidFill>
                    <a:srgbClr val="000000"/>
                  </a:solidFill>
                  <a:latin typeface="Tahoma" pitchFamily="34" charset="0"/>
                  <a:cs typeface="Arial" charset="0"/>
                </a:rPr>
                <a:t>Navigation and Positioning Systems</a:t>
              </a:r>
              <a:endParaRPr lang="en-US" sz="1600" dirty="0">
                <a:solidFill>
                  <a:srgbClr val="000000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4788346" y="3480673"/>
              <a:ext cx="2052638" cy="586957"/>
            </a:xfrm>
            <a:prstGeom prst="rect">
              <a:avLst/>
            </a:prstGeom>
            <a:gradFill rotWithShape="0">
              <a:gsLst>
                <a:gs pos="0">
                  <a:srgbClr val="9CE5C6"/>
                </a:gs>
                <a:gs pos="100000">
                  <a:srgbClr val="77AE96"/>
                </a:gs>
              </a:gsLst>
              <a:lin ang="16200000" scaled="1"/>
            </a:gradFill>
            <a:ln w="9360">
              <a:solidFill>
                <a:srgbClr val="A5DEC6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pPr algn="ctr" defTabSz="449263" eaLnBrk="0" hangingPunct="0">
                <a:spcBef>
                  <a:spcPct val="50000"/>
                </a:spcBef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600" dirty="0" smtClean="0">
                  <a:solidFill>
                    <a:srgbClr val="000000"/>
                  </a:solidFill>
                  <a:latin typeface="Tahoma" pitchFamily="34" charset="0"/>
                  <a:cs typeface="Arial" charset="0"/>
                </a:rPr>
                <a:t>Natural Resources Management</a:t>
              </a:r>
              <a:endParaRPr lang="en-US" sz="1600" dirty="0">
                <a:solidFill>
                  <a:srgbClr val="000000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78246" y="3357563"/>
              <a:ext cx="2195513" cy="586957"/>
            </a:xfrm>
            <a:prstGeom prst="rect">
              <a:avLst/>
            </a:prstGeom>
            <a:gradFill rotWithShape="0">
              <a:gsLst>
                <a:gs pos="0">
                  <a:srgbClr val="9CE5C6"/>
                </a:gs>
                <a:gs pos="100000">
                  <a:srgbClr val="77AE96"/>
                </a:gs>
              </a:gsLst>
              <a:lin ang="16200000" scaled="1"/>
            </a:gradFill>
            <a:ln w="9360">
              <a:solidFill>
                <a:srgbClr val="A5DEC6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pPr algn="ctr" defTabSz="449263" eaLnBrk="0" hangingPunct="0">
                <a:spcBef>
                  <a:spcPct val="50000"/>
                </a:spcBef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600" dirty="0" smtClean="0">
                  <a:solidFill>
                    <a:srgbClr val="000000"/>
                  </a:solidFill>
                  <a:latin typeface="Tahoma" pitchFamily="34" charset="0"/>
                  <a:cs typeface="Arial" charset="0"/>
                </a:rPr>
                <a:t>Risk Management and Disaster Response</a:t>
              </a:r>
              <a:endParaRPr lang="en-US" sz="1600" dirty="0">
                <a:solidFill>
                  <a:srgbClr val="000000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7344221" y="3857625"/>
              <a:ext cx="1476375" cy="586957"/>
            </a:xfrm>
            <a:prstGeom prst="rect">
              <a:avLst/>
            </a:prstGeom>
            <a:gradFill rotWithShape="0">
              <a:gsLst>
                <a:gs pos="0">
                  <a:srgbClr val="9CE5C6"/>
                </a:gs>
                <a:gs pos="100000">
                  <a:srgbClr val="77AE96"/>
                </a:gs>
              </a:gsLst>
              <a:lin ang="16200000" scaled="1"/>
            </a:gradFill>
            <a:ln w="9360">
              <a:solidFill>
                <a:srgbClr val="A5DEC6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pPr algn="ctr" defTabSz="449263" eaLnBrk="0" hangingPunct="0">
                <a:spcBef>
                  <a:spcPct val="50000"/>
                </a:spcBef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600" dirty="0" smtClean="0">
                  <a:solidFill>
                    <a:srgbClr val="000000"/>
                  </a:solidFill>
                  <a:latin typeface="Tahoma" pitchFamily="34" charset="0"/>
                  <a:cs typeface="Arial" charset="0"/>
                </a:rPr>
                <a:t>Electronic Government</a:t>
              </a:r>
              <a:endParaRPr lang="en-US" sz="1600" dirty="0">
                <a:solidFill>
                  <a:srgbClr val="000000"/>
                </a:solidFill>
                <a:latin typeface="Tahoma" pitchFamily="34" charset="0"/>
                <a:cs typeface="Arial" charset="0"/>
              </a:endParaRPr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07621" y="1571625"/>
              <a:ext cx="1230313" cy="17303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64871" y="2452688"/>
              <a:ext cx="1511300" cy="12620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4" cstate="screen"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59" y="1701800"/>
              <a:ext cx="1749425" cy="1171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346" y="4459288"/>
              <a:ext cx="1584325" cy="10525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892621" y="714375"/>
              <a:ext cx="1454150" cy="586957"/>
            </a:xfrm>
            <a:prstGeom prst="rect">
              <a:avLst/>
            </a:prstGeom>
            <a:gradFill rotWithShape="0">
              <a:gsLst>
                <a:gs pos="0">
                  <a:srgbClr val="9CE5C6"/>
                </a:gs>
                <a:gs pos="100000">
                  <a:srgbClr val="77AE96"/>
                </a:gs>
              </a:gsLst>
              <a:lin ang="16200000" scaled="1"/>
            </a:gradFill>
            <a:ln w="9360">
              <a:solidFill>
                <a:srgbClr val="A5DEC6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pPr algn="ctr" defTabSz="449263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600" dirty="0" smtClean="0">
                  <a:solidFill>
                    <a:srgbClr val="000000"/>
                  </a:solidFill>
                  <a:latin typeface="Tahoma" pitchFamily="34" charset="0"/>
                  <a:cs typeface="Arial" charset="0"/>
                </a:rPr>
                <a:t>Defense and</a:t>
              </a:r>
            </a:p>
            <a:p>
              <a:pPr algn="ctr" defTabSz="449263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1600" dirty="0" smtClean="0">
                  <a:solidFill>
                    <a:srgbClr val="000000"/>
                  </a:solidFill>
                  <a:latin typeface="Tahoma" pitchFamily="34" charset="0"/>
                  <a:cs typeface="Arial" charset="0"/>
                </a:rPr>
                <a:t>Intelligence</a:t>
              </a:r>
              <a:endParaRPr lang="en-US" sz="1600" dirty="0">
                <a:solidFill>
                  <a:srgbClr val="000000"/>
                </a:solidFill>
                <a:latin typeface="Tahoma" pitchFamily="34" charset="0"/>
                <a:cs typeface="Arial" charset="0"/>
              </a:endParaRPr>
            </a:p>
          </p:txBody>
        </p:sp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796" y="1500188"/>
              <a:ext cx="1025525" cy="16065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0246" y="1643063"/>
              <a:ext cx="1735138" cy="14446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4621" y="4500563"/>
              <a:ext cx="1793875" cy="13446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559" y="4624388"/>
              <a:ext cx="1200150" cy="13763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946" y="5588000"/>
              <a:ext cx="1098550" cy="11985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423346" y="5440363"/>
              <a:ext cx="1612900" cy="1203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380734" y="4583113"/>
              <a:ext cx="1471612" cy="16017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59" y="1643063"/>
              <a:ext cx="1422400" cy="10128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611188" y="44450"/>
            <a:ext cx="8604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noProof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Several application segments demand </a:t>
            </a:r>
            <a:r>
              <a:rPr lang="en-US" sz="2400" b="1" noProof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GI</a:t>
            </a:r>
            <a:endParaRPr lang="pt-BR" sz="2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449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31694" y="253261"/>
            <a:ext cx="2098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NEXT STEPS</a:t>
            </a:r>
            <a:endParaRPr lang="pt-BR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8338" y="1280160"/>
            <a:ext cx="89001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Link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Engefoto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IBGE works: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all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categories</a:t>
            </a:r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Database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union</a:t>
            </a:r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Development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State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Continuosu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Map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Equirretangular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Projection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Tx/>
              <a:buChar char="-"/>
            </a:pPr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Development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322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sheets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(UTM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Projection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– Zones 23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24)</a:t>
            </a:r>
          </a:p>
          <a:p>
            <a:pPr>
              <a:buFontTx/>
              <a:buChar char="-"/>
            </a:pPr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Analysis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availability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Metadata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3506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4196" y="216826"/>
            <a:ext cx="8725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IBGE – National Spatial Data Infrastructure Viewer</a:t>
            </a:r>
            <a:endParaRPr lang="pt-BR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425388" y="1387168"/>
            <a:ext cx="6092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Available in: 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hlinkClick r:id="rId2" action="ppaction://hlinkpres?slideindex=1&amp;slidetitle="/>
              </a:rPr>
              <a:t>http://www.visualizador.inde.gov.br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/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423" y="2115670"/>
            <a:ext cx="7873005" cy="442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51033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73309" y="2767443"/>
            <a:ext cx="32175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CONCLUSIONS</a:t>
            </a:r>
          </a:p>
          <a:p>
            <a:pPr algn="ctr"/>
            <a:endParaRPr lang="pt-BR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952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9977" y="1353671"/>
            <a:ext cx="86688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The INDE – National Spatial Data Infrastructure is an initiative of interest of the State and of the Brazilian society.</a:t>
            </a:r>
          </a:p>
          <a:p>
            <a:pPr algn="just"/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It supplies the necessary geospatial support for integration of politics and direction of interventions in the Brazilian territorial space, in that way generating benefits quantified to the citizens, companies and government.</a:t>
            </a:r>
          </a:p>
          <a:p>
            <a:pPr algn="just"/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It is a reality and cannot more stop</a:t>
            </a:r>
          </a:p>
          <a:p>
            <a:pPr algn="just"/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3231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pacabana 2-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41" y="1380567"/>
            <a:ext cx="8828756" cy="462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 descr="logomarca_ICC_2015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987" y="1133009"/>
            <a:ext cx="5311589" cy="531158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04888" y="6096000"/>
            <a:ext cx="458170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+mj-lt"/>
              </a:rPr>
              <a:t>23</a:t>
            </a:r>
            <a:r>
              <a:rPr lang="en-US" sz="2800" b="1" baseline="30000" dirty="0" smtClean="0">
                <a:solidFill>
                  <a:srgbClr val="FFFF00"/>
                </a:solidFill>
                <a:latin typeface="+mj-lt"/>
              </a:rPr>
              <a:t>rd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+mj-lt"/>
              </a:rPr>
              <a:t>– 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</a:rPr>
              <a:t>28</a:t>
            </a:r>
            <a:r>
              <a:rPr lang="en-US" sz="2800" b="1" baseline="30000" dirty="0" smtClean="0">
                <a:solidFill>
                  <a:srgbClr val="FFFF00"/>
                </a:solidFill>
                <a:latin typeface="+mj-lt"/>
              </a:rPr>
              <a:t>th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+mj-lt"/>
              </a:rPr>
              <a:t>August 2015</a:t>
            </a:r>
            <a:endParaRPr lang="pt-BR" sz="2800" b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0638" y="655734"/>
            <a:ext cx="7618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6000" b="1" dirty="0">
                <a:solidFill>
                  <a:srgbClr val="FFFF00"/>
                </a:solidFill>
                <a:latin typeface="+mj-lt"/>
              </a:rPr>
              <a:t>I C </a:t>
            </a:r>
            <a:r>
              <a:rPr lang="pt-BR" sz="6000" b="1" dirty="0" err="1">
                <a:solidFill>
                  <a:srgbClr val="FFFF00"/>
                </a:solidFill>
                <a:latin typeface="+mj-lt"/>
              </a:rPr>
              <a:t>C</a:t>
            </a:r>
            <a:r>
              <a:rPr lang="pt-BR" sz="6000" b="1" dirty="0">
                <a:solidFill>
                  <a:srgbClr val="FFFF00"/>
                </a:solidFill>
                <a:latin typeface="+mj-lt"/>
              </a:rPr>
              <a:t> 2 0 1 5 – R I O !</a:t>
            </a:r>
          </a:p>
        </p:txBody>
      </p:sp>
      <p:pic>
        <p:nvPicPr>
          <p:cNvPr id="3" name="Picture 4" descr="http://noticias.r7.com/blogs/fabio-ramalho/files/2010/11/rio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476" y="2416271"/>
            <a:ext cx="43815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ttp://conteudolivre.files.wordpress.com/2011/04/cristoredentor_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538" y="3344959"/>
            <a:ext cx="338137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http://t2.gstatic.com/images?q=tbn:ANd9GcT3FLOxw8R6zoVqnjuEmdiNW0ObYn0WZluE7SkqL68Ila9PpF_Z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0538" y="4773709"/>
            <a:ext cx="31908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 rot="19855278">
            <a:off x="844151" y="3533871"/>
            <a:ext cx="6491287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7200" b="1" i="1" u="sng">
                <a:solidFill>
                  <a:srgbClr val="FFC000"/>
                </a:solidFill>
                <a:latin typeface="Bremen Bd BT" pitchFamily="82" charset="0"/>
              </a:rPr>
              <a:t>We´ll meet you there!!!</a:t>
            </a:r>
          </a:p>
        </p:txBody>
      </p:sp>
      <p:sp>
        <p:nvSpPr>
          <p:cNvPr id="7" name="CaixaDeTexto 7"/>
          <p:cNvSpPr txBox="1">
            <a:spLocks noChangeArrowheads="1"/>
          </p:cNvSpPr>
          <p:nvPr/>
        </p:nvSpPr>
        <p:spPr bwMode="auto">
          <a:xfrm>
            <a:off x="1055288" y="1676496"/>
            <a:ext cx="7282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Just to Remember</a:t>
            </a:r>
            <a:r>
              <a:rPr lang="en-US" sz="3200" b="1" dirty="0">
                <a:solidFill>
                  <a:srgbClr val="FF0000"/>
                </a:solidFill>
              </a:rPr>
              <a:t>, this is important !!!</a:t>
            </a:r>
            <a:endParaRPr lang="pt-BR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24598" y="2665207"/>
            <a:ext cx="82296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kumimoji="0" lang="pt-BR" sz="36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Thank</a:t>
            </a:r>
            <a:r>
              <a:rPr kumimoji="0" lang="pt-BR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BR" sz="36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you</a:t>
            </a:r>
            <a:r>
              <a:rPr kumimoji="0" lang="pt-BR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for </a:t>
            </a:r>
            <a:r>
              <a:rPr kumimoji="0" lang="pt-BR" sz="36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your</a:t>
            </a:r>
            <a:r>
              <a:rPr kumimoji="0" lang="pt-BR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t-BR" sz="36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attention</a:t>
            </a:r>
            <a:r>
              <a:rPr lang="pt-BR" sz="3600" b="1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</a:rPr>
              <a:t>!!! </a:t>
            </a:r>
          </a:p>
          <a:p>
            <a:pPr lvl="0" algn="ctr">
              <a:spcBef>
                <a:spcPct val="50000"/>
              </a:spcBef>
              <a:defRPr/>
            </a:pPr>
            <a:endParaRPr lang="pt-BR" sz="3600" b="1" dirty="0" smtClean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 smtClean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1" i="0" u="none" strike="noStrike" kern="1200" cap="none" spc="0" normalizeH="0" baseline="0" noProof="0" dirty="0" smtClean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 smtClean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1" i="0" u="none" strike="noStrike" kern="1200" cap="none" spc="0" normalizeH="0" baseline="0" noProof="0" dirty="0" smtClean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421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73063" y="44450"/>
            <a:ext cx="8604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2400" b="1" noProof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</a:t>
            </a:r>
            <a:r>
              <a:rPr lang="pt-BR" sz="2400" b="1" noProof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t-BR" sz="2400" b="1" noProof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more </a:t>
            </a:r>
            <a:r>
              <a:rPr lang="pt-BR" sz="2400" b="1" noProof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and more </a:t>
            </a:r>
            <a:r>
              <a:rPr lang="pt-BR" sz="2400" b="1" noProof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diversified uses </a:t>
            </a:r>
            <a:endParaRPr lang="pt-BR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73063" y="765175"/>
            <a:ext cx="3911600" cy="2087563"/>
          </a:xfrm>
          <a:prstGeom prst="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solidFill>
              <a:schemeClr val="accent2"/>
            </a:solidFill>
          </a:ln>
        </p:spPr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The 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geospatial </a:t>
            </a:r>
            <a:r>
              <a:rPr lang="en-US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information is essential for the decision making in local, 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regional </a:t>
            </a:r>
            <a:r>
              <a:rPr lang="en-US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and global 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scales.</a:t>
            </a:r>
            <a:endParaRPr lang="pt-BR" sz="1400" b="1" dirty="0">
              <a:solidFill>
                <a:schemeClr val="bg1">
                  <a:lumMod val="95000"/>
                  <a:lumOff val="5000"/>
                </a:schemeClr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just"/>
            <a:r>
              <a:rPr lang="en-US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Use or application examples are countless and they 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gain </a:t>
            </a:r>
            <a:r>
              <a:rPr lang="en-US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importance in a globalized world where there are no </a:t>
            </a:r>
            <a:r>
              <a: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borders.</a:t>
            </a:r>
            <a:endParaRPr lang="pt-BR" sz="1600" b="1" dirty="0">
              <a:solidFill>
                <a:schemeClr val="bg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50"/>
          <p:cNvGrpSpPr>
            <a:grpSpLocks/>
          </p:cNvGrpSpPr>
          <p:nvPr/>
        </p:nvGrpSpPr>
        <p:grpSpPr bwMode="auto">
          <a:xfrm rot="-212198">
            <a:off x="2105025" y="2860675"/>
            <a:ext cx="2771775" cy="1812925"/>
            <a:chOff x="4679058" y="3933824"/>
            <a:chExt cx="2990182" cy="1956596"/>
          </a:xfrm>
        </p:grpSpPr>
        <p:sp>
          <p:nvSpPr>
            <p:cNvPr id="5" name="Rectangle 28"/>
            <p:cNvSpPr>
              <a:spLocks noChangeArrowheads="1"/>
            </p:cNvSpPr>
            <p:nvPr/>
          </p:nvSpPr>
          <p:spPr bwMode="auto">
            <a:xfrm>
              <a:off x="4679058" y="3933824"/>
              <a:ext cx="2990182" cy="1956596"/>
            </a:xfrm>
            <a:prstGeom prst="rect">
              <a:avLst/>
            </a:prstGeom>
            <a:gradFill rotWithShape="0">
              <a:gsLst>
                <a:gs pos="0">
                  <a:srgbClr val="F2F2F2"/>
                </a:gs>
                <a:gs pos="100000">
                  <a:srgbClr val="FFFFFF"/>
                </a:gs>
              </a:gsLst>
              <a:lin ang="5400000"/>
            </a:gradFill>
            <a:ln w="25400">
              <a:noFill/>
              <a:miter lim="800000"/>
              <a:headEnd/>
              <a:tailEnd/>
            </a:ln>
            <a:effectLst>
              <a:outerShdw blurRad="50800" dist="51587" dir="3511111" algn="ctr" rotWithShape="0">
                <a:srgbClr val="000000">
                  <a:alpha val="59999"/>
                </a:srgbClr>
              </a:outerShdw>
            </a:effectLst>
          </p:spPr>
          <p:txBody>
            <a:bodyPr anchor="b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kern="0" dirty="0" smtClean="0">
                  <a:solidFill>
                    <a:schemeClr val="bg1"/>
                  </a:solidFill>
                  <a:latin typeface="Arial" pitchFamily="34" charset="0"/>
                  <a:ea typeface="Arial" charset="0"/>
                  <a:cs typeface="Arial" pitchFamily="34" charset="0"/>
                </a:rPr>
                <a:t>Warning Services</a:t>
              </a:r>
              <a:endParaRPr lang="en-GB" sz="1600" kern="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endParaRPr>
            </a:p>
          </p:txBody>
        </p:sp>
        <p:pic>
          <p:nvPicPr>
            <p:cNvPr id="6" name="Picture 2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8598" y="4109259"/>
              <a:ext cx="2675156" cy="11809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B/>
            </a:sp3d>
          </p:spPr>
        </p:pic>
      </p:grpSp>
      <p:grpSp>
        <p:nvGrpSpPr>
          <p:cNvPr id="7" name="Group 42"/>
          <p:cNvGrpSpPr>
            <a:grpSpLocks/>
          </p:cNvGrpSpPr>
          <p:nvPr/>
        </p:nvGrpSpPr>
        <p:grpSpPr bwMode="auto">
          <a:xfrm rot="-425875">
            <a:off x="2389188" y="4665663"/>
            <a:ext cx="1985962" cy="2078037"/>
            <a:chOff x="-2839739" y="4594474"/>
            <a:chExt cx="2439888" cy="2363552"/>
          </a:xfrm>
        </p:grpSpPr>
        <p:sp>
          <p:nvSpPr>
            <p:cNvPr id="8" name="Rectangle 47"/>
            <p:cNvSpPr>
              <a:spLocks noChangeArrowheads="1"/>
            </p:cNvSpPr>
            <p:nvPr/>
          </p:nvSpPr>
          <p:spPr bwMode="auto">
            <a:xfrm>
              <a:off x="-2839739" y="4594474"/>
              <a:ext cx="2439888" cy="2363552"/>
            </a:xfrm>
            <a:prstGeom prst="rect">
              <a:avLst/>
            </a:prstGeom>
            <a:gradFill rotWithShape="0">
              <a:gsLst>
                <a:gs pos="0">
                  <a:srgbClr val="F2F2F2"/>
                </a:gs>
                <a:gs pos="100000">
                  <a:srgbClr val="FFFFFF"/>
                </a:gs>
              </a:gsLst>
              <a:lin ang="5400000"/>
            </a:gradFill>
            <a:ln w="25400">
              <a:noFill/>
              <a:miter lim="800000"/>
              <a:headEnd/>
              <a:tailEnd/>
            </a:ln>
            <a:effectLst>
              <a:outerShdw blurRad="50800" dist="51587" dir="3511111" algn="ctr" rotWithShape="0">
                <a:srgbClr val="000000">
                  <a:alpha val="59999"/>
                </a:srgbClr>
              </a:outerShdw>
            </a:effectLst>
          </p:spPr>
          <p:txBody>
            <a:bodyPr anchor="b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itchFamily="34" charset="0"/>
                  <a:ea typeface="Arial" charset="0"/>
                  <a:cs typeface="Arial" charset="0"/>
                </a:rPr>
                <a:t>Emergency Services</a:t>
              </a:r>
              <a:endParaRPr lang="en-GB" kern="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ea typeface="Arial" charset="0"/>
                <a:cs typeface="Arial" charset="0"/>
              </a:endParaRPr>
            </a:p>
          </p:txBody>
        </p:sp>
        <p:pic>
          <p:nvPicPr>
            <p:cNvPr id="9" name="Picture 2" descr="Buncefield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14943" y="4679245"/>
              <a:ext cx="2200499" cy="164751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B/>
            </a:sp3d>
            <a:extLst/>
          </p:spPr>
        </p:pic>
      </p:grpSp>
      <p:grpSp>
        <p:nvGrpSpPr>
          <p:cNvPr id="10" name="Group 41"/>
          <p:cNvGrpSpPr>
            <a:grpSpLocks/>
          </p:cNvGrpSpPr>
          <p:nvPr/>
        </p:nvGrpSpPr>
        <p:grpSpPr bwMode="auto">
          <a:xfrm rot="-444675">
            <a:off x="6562725" y="4418013"/>
            <a:ext cx="2070100" cy="1968500"/>
            <a:chOff x="-3348880" y="2396171"/>
            <a:chExt cx="2232248" cy="2121854"/>
          </a:xfrm>
        </p:grpSpPr>
        <p:sp>
          <p:nvSpPr>
            <p:cNvPr id="11" name="Rectangle 45"/>
            <p:cNvSpPr>
              <a:spLocks noChangeArrowheads="1"/>
            </p:cNvSpPr>
            <p:nvPr/>
          </p:nvSpPr>
          <p:spPr bwMode="auto">
            <a:xfrm>
              <a:off x="-3348880" y="2396171"/>
              <a:ext cx="2232248" cy="2121854"/>
            </a:xfrm>
            <a:prstGeom prst="rect">
              <a:avLst/>
            </a:prstGeom>
            <a:gradFill rotWithShape="0">
              <a:gsLst>
                <a:gs pos="0">
                  <a:srgbClr val="F2F2F2"/>
                </a:gs>
                <a:gs pos="100000">
                  <a:srgbClr val="FFFFFF"/>
                </a:gs>
              </a:gsLst>
              <a:lin ang="5400000"/>
            </a:gradFill>
            <a:ln w="25400">
              <a:noFill/>
              <a:miter lim="800000"/>
              <a:headEnd/>
              <a:tailEnd/>
            </a:ln>
            <a:effectLst>
              <a:outerShdw blurRad="50800" dist="51587" dir="3511111" algn="ctr" rotWithShape="0">
                <a:srgbClr val="000000">
                  <a:alpha val="59999"/>
                </a:srgbClr>
              </a:outerShdw>
            </a:effectLst>
          </p:spPr>
          <p:txBody>
            <a:bodyPr anchor="b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 smtClean="0">
                  <a:solidFill>
                    <a:schemeClr val="bg1"/>
                  </a:solidFill>
                  <a:latin typeface="Arial" pitchFamily="34" charset="0"/>
                  <a:ea typeface="Arial" charset="0"/>
                  <a:cs typeface="Arial" pitchFamily="34" charset="0"/>
                </a:rPr>
                <a:t>Weather Forecasting</a:t>
              </a:r>
              <a:endParaRPr lang="en-GB" kern="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endParaRPr>
            </a:p>
          </p:txBody>
        </p:sp>
        <p:pic>
          <p:nvPicPr>
            <p:cNvPr id="12" name="Picture 2" descr="Apex-Boscastle floods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53929" y="2485058"/>
              <a:ext cx="2048516" cy="137599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B/>
            </a:sp3d>
            <a:extLst/>
          </p:spPr>
        </p:pic>
      </p:grpSp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4643438" y="3860800"/>
            <a:ext cx="1868487" cy="2543175"/>
          </a:xfrm>
          <a:prstGeom prst="rect">
            <a:avLst/>
          </a:prstGeom>
          <a:gradFill rotWithShape="0">
            <a:gsLst>
              <a:gs pos="0">
                <a:srgbClr val="F2F2F2"/>
              </a:gs>
              <a:gs pos="100000">
                <a:srgbClr val="FFFFFF"/>
              </a:gs>
            </a:gsLst>
            <a:lin ang="5400000"/>
          </a:gradFill>
          <a:ln w="25400">
            <a:noFill/>
            <a:miter lim="800000"/>
            <a:headEnd/>
            <a:tailEnd/>
          </a:ln>
          <a:effectLst>
            <a:outerShdw blurRad="50800" dist="51587" dir="3511111" algn="ctr" rotWithShape="0">
              <a:srgbClr val="000000">
                <a:alpha val="59999"/>
              </a:srgbClr>
            </a:outerShdw>
          </a:effectLst>
        </p:spPr>
        <p:txBody>
          <a:bodyPr anchor="b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pic>
        <p:nvPicPr>
          <p:cNvPr id="14" name="Picture 2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85495">
            <a:off x="308059" y="4416427"/>
            <a:ext cx="1677672" cy="14331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pSp>
        <p:nvGrpSpPr>
          <p:cNvPr id="15" name="Group 54"/>
          <p:cNvGrpSpPr>
            <a:grpSpLocks/>
          </p:cNvGrpSpPr>
          <p:nvPr/>
        </p:nvGrpSpPr>
        <p:grpSpPr bwMode="auto">
          <a:xfrm rot="-794869">
            <a:off x="157163" y="2973388"/>
            <a:ext cx="1868487" cy="1584325"/>
            <a:chOff x="8846484" y="5035762"/>
            <a:chExt cx="2016223" cy="1709315"/>
          </a:xfrm>
        </p:grpSpPr>
        <p:sp>
          <p:nvSpPr>
            <p:cNvPr id="16" name="Rectangle 37"/>
            <p:cNvSpPr>
              <a:spLocks noChangeArrowheads="1"/>
            </p:cNvSpPr>
            <p:nvPr/>
          </p:nvSpPr>
          <p:spPr bwMode="auto">
            <a:xfrm>
              <a:off x="8846484" y="5035762"/>
              <a:ext cx="2016223" cy="1709315"/>
            </a:xfrm>
            <a:prstGeom prst="rect">
              <a:avLst/>
            </a:prstGeom>
            <a:gradFill rotWithShape="0">
              <a:gsLst>
                <a:gs pos="0">
                  <a:srgbClr val="F2F2F2"/>
                </a:gs>
                <a:gs pos="100000">
                  <a:srgbClr val="FFFFFF"/>
                </a:gs>
              </a:gsLst>
              <a:lin ang="5400000"/>
            </a:gradFill>
            <a:ln w="25400">
              <a:noFill/>
              <a:miter lim="800000"/>
              <a:headEnd/>
              <a:tailEnd/>
            </a:ln>
            <a:effectLst>
              <a:outerShdw blurRad="50800" dist="51587" dir="3511111" algn="ctr" rotWithShape="0">
                <a:srgbClr val="000000">
                  <a:alpha val="59999"/>
                </a:srgbClr>
              </a:outerShdw>
            </a:effectLst>
          </p:spPr>
          <p:txBody>
            <a:bodyPr anchor="b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kern="0" dirty="0" smtClean="0">
                  <a:solidFill>
                    <a:schemeClr val="bg1"/>
                  </a:solidFill>
                  <a:latin typeface="Arial" pitchFamily="34" charset="0"/>
                  <a:ea typeface="Arial" charset="0"/>
                  <a:cs typeface="Arial" pitchFamily="34" charset="0"/>
                </a:rPr>
                <a:t>Environmental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kern="0" dirty="0" smtClean="0">
                  <a:solidFill>
                    <a:schemeClr val="bg1"/>
                  </a:solidFill>
                  <a:latin typeface="Arial" pitchFamily="34" charset="0"/>
                  <a:ea typeface="Arial" charset="0"/>
                  <a:cs typeface="Arial" pitchFamily="34" charset="0"/>
                </a:rPr>
                <a:t>Monitoring</a:t>
              </a:r>
              <a:endParaRPr lang="en-GB" sz="1600" kern="0" dirty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endParaRPr>
            </a:p>
          </p:txBody>
        </p:sp>
        <p:pic>
          <p:nvPicPr>
            <p:cNvPr id="17" name="Picture 3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2671" y="5103605"/>
              <a:ext cx="1570675" cy="1042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Rectangle 35"/>
          <p:cNvSpPr>
            <a:spLocks noChangeArrowheads="1"/>
          </p:cNvSpPr>
          <p:nvPr/>
        </p:nvSpPr>
        <p:spPr bwMode="auto">
          <a:xfrm rot="322633">
            <a:off x="6492875" y="2644775"/>
            <a:ext cx="2336800" cy="1898650"/>
          </a:xfrm>
          <a:prstGeom prst="rect">
            <a:avLst/>
          </a:prstGeom>
          <a:gradFill rotWithShape="0">
            <a:gsLst>
              <a:gs pos="0">
                <a:srgbClr val="F2F2F2"/>
              </a:gs>
              <a:gs pos="100000">
                <a:srgbClr val="FFFFFF"/>
              </a:gs>
            </a:gsLst>
            <a:lin ang="5400000"/>
          </a:gradFill>
          <a:ln w="25400">
            <a:noFill/>
            <a:miter lim="800000"/>
            <a:headEnd/>
            <a:tailEnd/>
          </a:ln>
          <a:effectLst>
            <a:outerShdw blurRad="50800" dist="51587" dir="3511111" algn="ctr" rotWithShape="0">
              <a:srgbClr val="000000">
                <a:alpha val="59999"/>
              </a:srgbClr>
            </a:outerShdw>
          </a:effectLst>
        </p:spPr>
        <p:txBody>
          <a:bodyPr anchor="b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Climate Changes</a:t>
            </a:r>
            <a:endParaRPr lang="en-GB" kern="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 rot="232763">
            <a:off x="4622800" y="1041400"/>
            <a:ext cx="1868488" cy="1584325"/>
          </a:xfrm>
          <a:prstGeom prst="rect">
            <a:avLst/>
          </a:prstGeom>
          <a:gradFill rotWithShape="0">
            <a:gsLst>
              <a:gs pos="0">
                <a:srgbClr val="F2F2F2"/>
              </a:gs>
              <a:gs pos="100000">
                <a:srgbClr val="FFFFFF"/>
              </a:gs>
            </a:gsLst>
            <a:lin ang="5400000"/>
          </a:gradFill>
          <a:ln w="25400">
            <a:noFill/>
            <a:miter lim="800000"/>
            <a:headEnd/>
            <a:tailEnd/>
          </a:ln>
          <a:effectLst>
            <a:outerShdw blurRad="50800" dist="51587" dir="3511111" algn="ctr" rotWithShape="0">
              <a:srgbClr val="000000">
                <a:alpha val="59999"/>
              </a:srgbClr>
            </a:outerShdw>
          </a:effectLst>
        </p:spPr>
        <p:txBody>
          <a:bodyPr anchor="b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 rot="21440641">
            <a:off x="6481763" y="1022350"/>
            <a:ext cx="1868487" cy="1638300"/>
          </a:xfrm>
          <a:prstGeom prst="rect">
            <a:avLst/>
          </a:prstGeom>
          <a:gradFill rotWithShape="0">
            <a:gsLst>
              <a:gs pos="0">
                <a:srgbClr val="F2F2F2"/>
              </a:gs>
              <a:gs pos="100000">
                <a:srgbClr val="FFFFFF"/>
              </a:gs>
            </a:gsLst>
            <a:lin ang="5400000"/>
          </a:gradFill>
          <a:ln w="25400">
            <a:noFill/>
            <a:miter lim="800000"/>
            <a:headEnd/>
            <a:tailEnd/>
          </a:ln>
          <a:effectLst>
            <a:outerShdw blurRad="50800" dist="51587" dir="3511111" algn="ctr" rotWithShape="0">
              <a:srgbClr val="000000">
                <a:alpha val="59999"/>
              </a:srgbClr>
            </a:outerShdw>
          </a:effectLst>
        </p:spPr>
        <p:txBody>
          <a:bodyPr anchor="b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Agricultural Expansion</a:t>
            </a:r>
            <a:endParaRPr lang="en-GB" kern="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1" name="CaixaDeTexto 32"/>
          <p:cNvSpPr txBox="1">
            <a:spLocks noChangeArrowheads="1"/>
          </p:cNvSpPr>
          <p:nvPr/>
        </p:nvSpPr>
        <p:spPr bwMode="auto">
          <a:xfrm>
            <a:off x="7235825" y="6524625"/>
            <a:ext cx="19081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1000">
                <a:solidFill>
                  <a:srgbClr val="092E5C"/>
                </a:solidFill>
              </a:rPr>
              <a:t>Fonte: OGC</a:t>
            </a:r>
          </a:p>
        </p:txBody>
      </p:sp>
      <p:pic>
        <p:nvPicPr>
          <p:cNvPr id="22" name="Picture 33" descr="http://www.agroanalysis.com.br/_uploads/materia/oportunidades-e-desafios-para-o-brasil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8282">
            <a:off x="6756655" y="1093855"/>
            <a:ext cx="130175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7" descr="http://t3.gstatic.com/images?q=tbn:ANd9GcQCUdyPe3AXtjEIA-bpFqqc6bsVbnhjFGDIXxnO-BydqTudGDvLEw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8598">
            <a:off x="4749800" y="1182688"/>
            <a:ext cx="162718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ixaDeTexto 34"/>
          <p:cNvSpPr txBox="1"/>
          <p:nvPr/>
        </p:nvSpPr>
        <p:spPr>
          <a:xfrm rot="253388">
            <a:off x="4595813" y="2061260"/>
            <a:ext cx="172878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Spatial Planning</a:t>
            </a: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39" descr="http://t1.gstatic.com/images?q=tbn:ANd9GcR8teAK-YSwIwD19sZCyoQIENjKHQv5LEOetZ8uFehBIFSY3zTH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4365625"/>
            <a:ext cx="1538288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CaixaDeTexto 36"/>
          <p:cNvSpPr txBox="1">
            <a:spLocks noChangeArrowheads="1"/>
          </p:cNvSpPr>
          <p:nvPr/>
        </p:nvSpPr>
        <p:spPr bwMode="auto">
          <a:xfrm>
            <a:off x="4716463" y="5732463"/>
            <a:ext cx="1655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Forest </a:t>
            </a:r>
            <a:r>
              <a:rPr lang="pt-BR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Protection</a:t>
            </a: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41" descr="http://t1.gstatic.com/images?q=tbn:ANd9GcQwa7h4oiuKIcsS-ErRxHiDX_IprFH3Q4q0aVZ3E1en5QRJsOO7qA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75003">
            <a:off x="7235724" y="2694652"/>
            <a:ext cx="1052243" cy="142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8374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539750" y="44450"/>
            <a:ext cx="8604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noProof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New actors and new uses of </a:t>
            </a:r>
            <a:r>
              <a:rPr lang="en-US" sz="2400" b="1" noProof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</a:t>
            </a:r>
            <a:endParaRPr lang="pt-BR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73426" y="1844433"/>
            <a:ext cx="889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Health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886253" y="4759325"/>
            <a:ext cx="9669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Energy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688309" y="5106988"/>
            <a:ext cx="2125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Water Resources 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94373" y="4757738"/>
            <a:ext cx="16337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Civil Defense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502764" y="3543300"/>
            <a:ext cx="902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0" hangingPunct="0">
              <a:spcBef>
                <a:spcPct val="50000"/>
              </a:spcBef>
            </a:pPr>
            <a:r>
              <a:rPr lang="en-US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e- Gov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821701" y="1392238"/>
            <a:ext cx="2056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Communications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2" descr="nm0903-1097b-I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8" y="2279650"/>
            <a:ext cx="1652587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5988" y="1855788"/>
            <a:ext cx="10858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0550" y="5554663"/>
            <a:ext cx="16002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4063" y="5127625"/>
            <a:ext cx="17335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6" cstate="screen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0475" y="1363663"/>
            <a:ext cx="1460500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28"/>
          <p:cNvSpPr txBox="1">
            <a:spLocks noChangeArrowheads="1"/>
          </p:cNvSpPr>
          <p:nvPr/>
        </p:nvSpPr>
        <p:spPr bwMode="auto">
          <a:xfrm>
            <a:off x="2259013" y="889000"/>
            <a:ext cx="208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Education</a:t>
            </a:r>
            <a:endParaRPr lang="pt-B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29"/>
          <p:cNvSpPr txBox="1">
            <a:spLocks noChangeArrowheads="1"/>
          </p:cNvSpPr>
          <p:nvPr/>
        </p:nvSpPr>
        <p:spPr bwMode="auto">
          <a:xfrm>
            <a:off x="4491038" y="711810"/>
            <a:ext cx="26336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Urban</a:t>
            </a:r>
            <a:r>
              <a:rPr lang="pt-B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0" hangingPunct="0"/>
            <a:r>
              <a:rPr lang="pt-BR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Development</a:t>
            </a:r>
            <a:endParaRPr lang="pt-B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aixaDeTexto 35"/>
          <p:cNvSpPr txBox="1">
            <a:spLocks noChangeArrowheads="1"/>
          </p:cNvSpPr>
          <p:nvPr/>
        </p:nvSpPr>
        <p:spPr bwMode="auto">
          <a:xfrm>
            <a:off x="2547938" y="2608263"/>
            <a:ext cx="3024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pt-BR">
              <a:solidFill>
                <a:srgbClr val="092E5C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88" y="2482850"/>
            <a:ext cx="35052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Conector reto 40"/>
          <p:cNvCxnSpPr>
            <a:cxnSpLocks noChangeShapeType="1"/>
          </p:cNvCxnSpPr>
          <p:nvPr/>
        </p:nvCxnSpPr>
        <p:spPr bwMode="auto">
          <a:xfrm>
            <a:off x="1898650" y="3184525"/>
            <a:ext cx="1152525" cy="71438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0" name="Conector reto 41"/>
          <p:cNvCxnSpPr>
            <a:cxnSpLocks noChangeShapeType="1"/>
          </p:cNvCxnSpPr>
          <p:nvPr/>
        </p:nvCxnSpPr>
        <p:spPr bwMode="auto">
          <a:xfrm flipV="1">
            <a:off x="1395413" y="3408363"/>
            <a:ext cx="1808162" cy="1287462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1" name="Conector reto 43"/>
          <p:cNvCxnSpPr>
            <a:cxnSpLocks noChangeShapeType="1"/>
          </p:cNvCxnSpPr>
          <p:nvPr/>
        </p:nvCxnSpPr>
        <p:spPr bwMode="auto">
          <a:xfrm rot="5400000" flipH="1" flipV="1">
            <a:off x="2727325" y="3940175"/>
            <a:ext cx="1296988" cy="503238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2" name="Conector reto 45"/>
          <p:cNvCxnSpPr>
            <a:cxnSpLocks noChangeShapeType="1"/>
            <a:stCxn id="4" idx="0"/>
          </p:cNvCxnSpPr>
          <p:nvPr/>
        </p:nvCxnSpPr>
        <p:spPr bwMode="auto">
          <a:xfrm flipH="1" flipV="1">
            <a:off x="4706939" y="3687763"/>
            <a:ext cx="662780" cy="1071562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3" name="Conector reto 47"/>
          <p:cNvCxnSpPr>
            <a:cxnSpLocks noChangeShapeType="1"/>
          </p:cNvCxnSpPr>
          <p:nvPr/>
        </p:nvCxnSpPr>
        <p:spPr bwMode="auto">
          <a:xfrm rot="10800000">
            <a:off x="5140325" y="3543300"/>
            <a:ext cx="1727200" cy="158432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4" name="Conector reto 50"/>
          <p:cNvCxnSpPr>
            <a:cxnSpLocks noChangeShapeType="1"/>
          </p:cNvCxnSpPr>
          <p:nvPr/>
        </p:nvCxnSpPr>
        <p:spPr bwMode="auto">
          <a:xfrm rot="10800000">
            <a:off x="5572125" y="3471863"/>
            <a:ext cx="1800225" cy="8794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5" name="Conector reto 53"/>
          <p:cNvCxnSpPr>
            <a:cxnSpLocks noChangeShapeType="1"/>
          </p:cNvCxnSpPr>
          <p:nvPr/>
        </p:nvCxnSpPr>
        <p:spPr bwMode="auto">
          <a:xfrm rot="10800000" flipV="1">
            <a:off x="5572125" y="2655888"/>
            <a:ext cx="1693863" cy="528637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6" name="Conector reto 55"/>
          <p:cNvCxnSpPr>
            <a:cxnSpLocks noChangeShapeType="1"/>
          </p:cNvCxnSpPr>
          <p:nvPr/>
        </p:nvCxnSpPr>
        <p:spPr bwMode="auto">
          <a:xfrm rot="5400000">
            <a:off x="5122862" y="2336801"/>
            <a:ext cx="792163" cy="614362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7" name="Conector reto 57"/>
          <p:cNvCxnSpPr>
            <a:cxnSpLocks noChangeShapeType="1"/>
          </p:cNvCxnSpPr>
          <p:nvPr/>
        </p:nvCxnSpPr>
        <p:spPr bwMode="auto">
          <a:xfrm rot="16200000" flipH="1">
            <a:off x="3123406" y="2536032"/>
            <a:ext cx="720725" cy="287338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28" name="CaixaDeTexto 32"/>
          <p:cNvSpPr txBox="1">
            <a:spLocks noChangeArrowheads="1"/>
          </p:cNvSpPr>
          <p:nvPr/>
        </p:nvSpPr>
        <p:spPr bwMode="auto">
          <a:xfrm>
            <a:off x="7083425" y="6638925"/>
            <a:ext cx="19081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sz="1050" dirty="0">
                <a:solidFill>
                  <a:srgbClr val="092E5C"/>
                </a:solidFill>
                <a:latin typeface="Arial" pitchFamily="34" charset="0"/>
              </a:rPr>
              <a:t>Fonte: OGC</a:t>
            </a:r>
          </a:p>
        </p:txBody>
      </p:sp>
      <p:pic>
        <p:nvPicPr>
          <p:cNvPr id="29" name="Picture 2" descr="http://t0.gstatic.com/images?q=tbn:ANd9GcTKO9KgXvLufTM_m8EjN1y75cg2IXQ3GwBZEwXeZ1ME2ste5_W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9325" y="3903663"/>
            <a:ext cx="1468438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 descr="http://www.malima.com.br/images/nokia6110gps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7938" y="5272088"/>
            <a:ext cx="1589087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6" descr="http://www.portalcambe.com.br/wp-content/uploads/2010/07/bombeiro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688" y="5272088"/>
            <a:ext cx="1201737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ttp://www.protestodivinopolis.com.br/divinopolis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0324" y="1485900"/>
            <a:ext cx="1539875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244207" y="4652469"/>
            <a:ext cx="2098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Consumer</a:t>
            </a:r>
          </a:p>
          <a:p>
            <a:pPr algn="ctr" defTabSz="457200" eaLnBrk="0" hangingPunct="0"/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Market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480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0"/>
          <p:cNvSpPr>
            <a:spLocks noChangeArrowheads="1"/>
          </p:cNvSpPr>
          <p:nvPr/>
        </p:nvSpPr>
        <p:spPr bwMode="auto">
          <a:xfrm>
            <a:off x="611188" y="4221163"/>
            <a:ext cx="8064500" cy="1223962"/>
          </a:xfrm>
          <a:prstGeom prst="downArrowCallout">
            <a:avLst>
              <a:gd name="adj1" fmla="val 164721"/>
              <a:gd name="adj2" fmla="val 164721"/>
              <a:gd name="adj3" fmla="val 16667"/>
              <a:gd name="adj4" fmla="val 66667"/>
            </a:avLst>
          </a:prstGeom>
          <a:solidFill>
            <a:schemeClr val="hlink"/>
          </a:solidFill>
          <a:ln w="9525" algn="ctr">
            <a:solidFill>
              <a:srgbClr val="99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230000"/>
              </a:lnSpc>
              <a:spcBef>
                <a:spcPct val="50000"/>
              </a:spcBef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5"/>
          <p:cNvSpPr>
            <a:spLocks noChangeArrowheads="1"/>
          </p:cNvSpPr>
          <p:nvPr/>
        </p:nvSpPr>
        <p:spPr bwMode="auto">
          <a:xfrm rot="5383312">
            <a:off x="6315075" y="1387475"/>
            <a:ext cx="2592388" cy="2643188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rot="10800000" vert="eaVert" anchor="ctr"/>
          <a:lstStyle/>
          <a:p>
            <a:pPr algn="ctr" eaLnBrk="0" hangingPunct="0">
              <a:lnSpc>
                <a:spcPct val="230000"/>
              </a:lnSpc>
              <a:spcBef>
                <a:spcPct val="20000"/>
              </a:spcBef>
            </a:pPr>
            <a:endParaRPr lang="pt-BR" sz="1800">
              <a:solidFill>
                <a:srgbClr val="003399"/>
              </a:solidFill>
              <a:latin typeface="Tahoma" pitchFamily="34" charset="0"/>
            </a:endParaRPr>
          </a:p>
        </p:txBody>
      </p:sp>
      <p:pic>
        <p:nvPicPr>
          <p:cNvPr id="4" name="Picture 5" descr="C:\Documents and Settings\lobianco.DGC\Meus documentos\a-DTGEO\g-ALOS\ALO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1700213"/>
            <a:ext cx="1728788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388" y="2849563"/>
            <a:ext cx="1712912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588125" y="928965"/>
            <a:ext cx="2044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Low cost images</a:t>
            </a:r>
            <a:endParaRPr lang="en-US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 rot="5400000">
            <a:off x="489744" y="1280319"/>
            <a:ext cx="2592388" cy="28575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rot="10800000" vert="eaVert" anchor="ctr"/>
          <a:lstStyle/>
          <a:p>
            <a:pPr algn="ctr" eaLnBrk="0" hangingPunct="0">
              <a:lnSpc>
                <a:spcPct val="230000"/>
              </a:lnSpc>
              <a:spcBef>
                <a:spcPct val="20000"/>
              </a:spcBef>
            </a:pPr>
            <a:endParaRPr lang="pt-BR" sz="1800">
              <a:solidFill>
                <a:srgbClr val="003399"/>
              </a:solidFill>
              <a:latin typeface="Tahoma" pitchFamily="34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587375" y="2781300"/>
          <a:ext cx="1104900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Image" r:id="rId5" imgW="914400" imgH="914400" progId="">
                  <p:embed/>
                </p:oleObj>
              </mc:Choice>
              <mc:Fallback>
                <p:oleObj name="Image" r:id="rId5" imgW="914400" imgH="91440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2781300"/>
                        <a:ext cx="1104900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7"/>
          <p:cNvGraphicFramePr>
            <a:graphicFrameLocks noChangeAspect="1"/>
          </p:cNvGraphicFramePr>
          <p:nvPr/>
        </p:nvGraphicFramePr>
        <p:xfrm>
          <a:off x="1042988" y="1520825"/>
          <a:ext cx="1404937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Image" r:id="rId7" imgW="19202400" imgH="19202400" progId="">
                  <p:embed/>
                </p:oleObj>
              </mc:Choice>
              <mc:Fallback>
                <p:oleObj name="Image" r:id="rId7" imgW="19202400" imgH="19202400" progId="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520825"/>
                        <a:ext cx="1404937" cy="140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1"/>
          <p:cNvGraphicFramePr>
            <a:graphicFrameLocks/>
          </p:cNvGraphicFramePr>
          <p:nvPr/>
        </p:nvGraphicFramePr>
        <p:xfrm>
          <a:off x="1908175" y="2636838"/>
          <a:ext cx="1143000" cy="114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Image" r:id="rId9" imgW="1828800" imgH="914400" progId="">
                  <p:embed/>
                </p:oleObj>
              </mc:Choice>
              <mc:Fallback>
                <p:oleObj name="Image" r:id="rId9" imgW="1828800" imgH="914400" progId="">
                  <p:embed/>
                  <p:pic>
                    <p:nvPicPr>
                      <p:cNvPr id="0" name="Picture 40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636838"/>
                        <a:ext cx="1143000" cy="1147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611188" y="906740"/>
            <a:ext cx="2044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Portable Devices</a:t>
            </a:r>
            <a:endParaRPr lang="en-US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24"/>
          <p:cNvSpPr>
            <a:spLocks noChangeArrowheads="1"/>
          </p:cNvSpPr>
          <p:nvPr/>
        </p:nvSpPr>
        <p:spPr bwMode="auto">
          <a:xfrm rot="5400000">
            <a:off x="3429000" y="1260475"/>
            <a:ext cx="2590800" cy="28956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230000"/>
              </a:lnSpc>
              <a:spcBef>
                <a:spcPct val="20000"/>
              </a:spcBef>
            </a:pPr>
            <a:endParaRPr lang="pt-BR" sz="1800">
              <a:solidFill>
                <a:srgbClr val="003399"/>
              </a:solidFill>
              <a:latin typeface="Tahoma" pitchFamily="34" charset="0"/>
            </a:endParaRPr>
          </a:p>
        </p:txBody>
      </p:sp>
      <p:pic>
        <p:nvPicPr>
          <p:cNvPr id="13" name="Picture 22" descr="IV_MicroStation8x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1238" y="1700213"/>
            <a:ext cx="1165225" cy="847725"/>
          </a:xfrm>
          <a:prstGeom prst="rect">
            <a:avLst/>
          </a:prstGeom>
          <a:noFill/>
          <a:ln w="15875">
            <a:solidFill>
              <a:srgbClr val="000080"/>
            </a:solidFill>
            <a:miter lim="800000"/>
            <a:headEnd/>
            <a:tailEnd/>
          </a:ln>
        </p:spPr>
      </p:pic>
      <p:graphicFrame>
        <p:nvGraphicFramePr>
          <p:cNvPr id="14" name="Object 29"/>
          <p:cNvGraphicFramePr>
            <a:graphicFrameLocks noChangeAspect="1"/>
          </p:cNvGraphicFramePr>
          <p:nvPr/>
        </p:nvGraphicFramePr>
        <p:xfrm>
          <a:off x="3635375" y="2924175"/>
          <a:ext cx="230505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Image" r:id="rId12" imgW="2743200" imgH="914400" progId="">
                  <p:embed/>
                </p:oleObj>
              </mc:Choice>
              <mc:Fallback>
                <p:oleObj name="Image" r:id="rId12" imgW="2743200" imgH="91440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2924175"/>
                        <a:ext cx="2305050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214813" y="928965"/>
            <a:ext cx="1285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GIS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 Web</a:t>
            </a:r>
          </a:p>
        </p:txBody>
      </p:sp>
      <p:pic>
        <p:nvPicPr>
          <p:cNvPr id="16" name="Picture 34" descr="D:\Painel\piraidosul.tif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175" y="1700213"/>
            <a:ext cx="911225" cy="976312"/>
          </a:xfrm>
          <a:prstGeom prst="rect">
            <a:avLst/>
          </a:prstGeom>
          <a:noFill/>
          <a:ln w="38100" cmpd="dbl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17" name="AutoShape 36"/>
          <p:cNvSpPr>
            <a:spLocks noChangeArrowheads="1"/>
          </p:cNvSpPr>
          <p:nvPr/>
        </p:nvSpPr>
        <p:spPr bwMode="auto">
          <a:xfrm>
            <a:off x="430213" y="5589588"/>
            <a:ext cx="8462962" cy="792162"/>
          </a:xfrm>
          <a:prstGeom prst="roundRect">
            <a:avLst>
              <a:gd name="adj" fmla="val 16667"/>
            </a:avLst>
          </a:prstGeom>
          <a:solidFill>
            <a:srgbClr val="6600FF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230000"/>
              </a:lnSpc>
              <a:spcBef>
                <a:spcPct val="20000"/>
              </a:spcBef>
            </a:pPr>
            <a:endParaRPr lang="pt-BR" sz="18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8" name="Rectangle 41"/>
          <p:cNvSpPr>
            <a:spLocks noChangeArrowheads="1"/>
          </p:cNvSpPr>
          <p:nvPr/>
        </p:nvSpPr>
        <p:spPr bwMode="auto">
          <a:xfrm>
            <a:off x="684213" y="5703888"/>
            <a:ext cx="79200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tabLst>
                <a:tab pos="0" algn="l"/>
              </a:tabLst>
            </a:pPr>
            <a:r>
              <a:rPr lang="pt-BR" sz="1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Today´s</a:t>
            </a:r>
            <a:r>
              <a:rPr lang="pt-BR" sz="1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geospatial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information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is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easily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acquired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spread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used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variety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users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producers</a:t>
            </a:r>
            <a:endParaRPr lang="pt-BR" sz="1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tabLst>
                <a:tab pos="0" algn="l"/>
              </a:tabLst>
            </a:pPr>
            <a:endParaRPr lang="pt-BR" sz="1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40"/>
          <p:cNvSpPr txBox="1">
            <a:spLocks noChangeArrowheads="1"/>
          </p:cNvSpPr>
          <p:nvPr/>
        </p:nvSpPr>
        <p:spPr bwMode="auto">
          <a:xfrm>
            <a:off x="1795503" y="4421158"/>
            <a:ext cx="58419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Availability’s increase and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use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of Digital GI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611188" y="-62756"/>
            <a:ext cx="8243887" cy="9417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23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751388" algn="l"/>
              </a:tabLst>
              <a:defRPr/>
            </a:pP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Proliferation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of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New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t-B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Geotechnologies</a:t>
            </a:r>
            <a:endParaRPr kumimoji="0" lang="pt-BR" sz="2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7065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pice">
  <a:themeElements>
    <a:clrScheme name="Áp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Áp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Áp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4583</TotalTime>
  <Words>3186</Words>
  <Application>Microsoft Office PowerPoint</Application>
  <PresentationFormat>Diavetítés a képernyőre (4:3 oldalarány)</PresentationFormat>
  <Paragraphs>675</Paragraphs>
  <Slides>66</Slides>
  <Notes>1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66</vt:i4>
      </vt:variant>
    </vt:vector>
  </HeadingPairs>
  <TitlesOfParts>
    <vt:vector size="70" baseType="lpstr">
      <vt:lpstr>Ápice</vt:lpstr>
      <vt:lpstr>Imagem de bitmap</vt:lpstr>
      <vt:lpstr>Image</vt:lpstr>
      <vt:lpstr>Imagem de Bitmap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Menezes</dc:creator>
  <cp:lastModifiedBy>Zentai László</cp:lastModifiedBy>
  <cp:revision>119</cp:revision>
  <dcterms:created xsi:type="dcterms:W3CDTF">2012-05-27T03:15:53Z</dcterms:created>
  <dcterms:modified xsi:type="dcterms:W3CDTF">2012-06-29T19:24:53Z</dcterms:modified>
</cp:coreProperties>
</file>