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4"/>
  </p:notesMasterIdLst>
  <p:handoutMasterIdLst>
    <p:handoutMasterId r:id="rId35"/>
  </p:handoutMasterIdLst>
  <p:sldIdLst>
    <p:sldId id="323" r:id="rId2"/>
    <p:sldId id="326" r:id="rId3"/>
    <p:sldId id="330" r:id="rId4"/>
    <p:sldId id="378" r:id="rId5"/>
    <p:sldId id="377" r:id="rId6"/>
    <p:sldId id="327" r:id="rId7"/>
    <p:sldId id="329" r:id="rId8"/>
    <p:sldId id="366" r:id="rId9"/>
    <p:sldId id="382" r:id="rId10"/>
    <p:sldId id="334" r:id="rId11"/>
    <p:sldId id="384" r:id="rId12"/>
    <p:sldId id="385" r:id="rId13"/>
    <p:sldId id="386" r:id="rId14"/>
    <p:sldId id="396" r:id="rId15"/>
    <p:sldId id="337" r:id="rId16"/>
    <p:sldId id="376" r:id="rId17"/>
    <p:sldId id="342" r:id="rId18"/>
    <p:sldId id="341" r:id="rId19"/>
    <p:sldId id="344" r:id="rId20"/>
    <p:sldId id="345" r:id="rId21"/>
    <p:sldId id="372" r:id="rId22"/>
    <p:sldId id="379" r:id="rId23"/>
    <p:sldId id="394" r:id="rId24"/>
    <p:sldId id="389" r:id="rId25"/>
    <p:sldId id="387" r:id="rId26"/>
    <p:sldId id="388" r:id="rId27"/>
    <p:sldId id="354" r:id="rId28"/>
    <p:sldId id="395" r:id="rId29"/>
    <p:sldId id="390" r:id="rId30"/>
    <p:sldId id="391" r:id="rId31"/>
    <p:sldId id="392" r:id="rId32"/>
    <p:sldId id="393" r:id="rId3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FFFF66"/>
    <a:srgbClr val="FF66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45" autoAdjust="0"/>
    <p:restoredTop sz="94673" autoAdjust="0"/>
  </p:normalViewPr>
  <p:slideViewPr>
    <p:cSldViewPr>
      <p:cViewPr>
        <p:scale>
          <a:sx n="84" d="100"/>
          <a:sy n="84" d="100"/>
        </p:scale>
        <p:origin x="-966" y="-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32"/>
    </p:cViewPr>
  </p:sorterViewPr>
  <p:notesViewPr>
    <p:cSldViewPr>
      <p:cViewPr varScale="1">
        <p:scale>
          <a:sx n="58" d="100"/>
          <a:sy n="58" d="100"/>
        </p:scale>
        <p:origin x="-2004" y="-102"/>
      </p:cViewPr>
      <p:guideLst>
        <p:guide orient="horz" pos="2929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7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4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66725" y="0"/>
            <a:ext cx="32591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24" tIns="46712" rIns="93424" bIns="46712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r>
              <a:rPr lang="en-CA"/>
              <a:t>Toponymy workshop, Nairobi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50520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24" tIns="46712" rIns="93424" bIns="46712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3C17A39C-3D72-49F1-9350-645865A7A40E}" type="datetimeFigureOut">
              <a:rPr lang="en-CA"/>
              <a:pPr>
                <a:defRPr/>
              </a:pPr>
              <a:t>29/06/2012</a:t>
            </a:fld>
            <a:r>
              <a:rPr lang="en-CA"/>
              <a:t>May 2009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87363" y="883285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24" tIns="46712" rIns="93424" bIns="46712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r>
              <a:rPr lang="en-CA"/>
              <a:t>Helen Kerfoot, Chair UNGEGN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424" tIns="46712" rIns="93424" bIns="46712" rtlCol="0" anchor="b"/>
          <a:lstStyle>
            <a:lvl1pPr algn="r">
              <a:defRPr sz="1200"/>
            </a:lvl1pPr>
          </a:lstStyle>
          <a:p>
            <a:pPr>
              <a:defRPr/>
            </a:pPr>
            <a:fld id="{E2E22408-6114-4050-8ADC-777ABEDE335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63169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24" tIns="46712" rIns="93424" bIns="46712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24" tIns="46712" rIns="93424" bIns="4671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A8108A7-B354-4A68-9AA9-B87549851F59}" type="datetimeFigureOut">
              <a:rPr lang="en-US"/>
              <a:pPr>
                <a:defRPr/>
              </a:pPr>
              <a:t>6/29/2012</a:t>
            </a:fld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9513" y="696913"/>
            <a:ext cx="4649787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4838"/>
            <a:ext cx="560705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24" tIns="46712" rIns="93424" bIns="46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24" tIns="46712" rIns="93424" bIns="46712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24" tIns="46712" rIns="93424" bIns="4671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B3EB751-02D9-45B8-A392-AB4D6E0A06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0478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02139A-AD5F-45C9-A6C8-BFCC3123A539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424" tIns="46712" rIns="93424" bIns="46712" anchor="b"/>
          <a:lstStyle/>
          <a:p>
            <a:pPr algn="r">
              <a:defRPr/>
            </a:pPr>
            <a:fld id="{2B8C0BB5-AABD-4981-8711-690B290DC8A9}" type="slidenum">
              <a:rPr lang="en-US" sz="1200">
                <a:latin typeface="Arial" pitchFamily="34" charset="0"/>
                <a:cs typeface="+mn-cs"/>
              </a:rPr>
              <a:pPr algn="r">
                <a:defRPr/>
              </a:pPr>
              <a:t>1</a:t>
            </a:fld>
            <a:endParaRPr lang="en-US" sz="1200" dirty="0">
              <a:latin typeface="Arial" pitchFamily="34" charset="0"/>
              <a:cs typeface="+mn-cs"/>
            </a:endParaRPr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4201F9-FE5F-42DF-BD68-759A3F76333E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71682" name="Rectangle 7"/>
          <p:cNvSpPr txBox="1">
            <a:spLocks noGrp="1" noChangeArrowheads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424" tIns="46712" rIns="93424" bIns="46712" anchor="b"/>
          <a:lstStyle/>
          <a:p>
            <a:pPr algn="r">
              <a:defRPr/>
            </a:pPr>
            <a:fld id="{18DE6172-489E-44E4-9D79-CC00C8E87231}" type="slidenum">
              <a:rPr lang="en-US" sz="1200">
                <a:latin typeface="Arial" pitchFamily="34" charset="0"/>
                <a:cs typeface="+mn-cs"/>
              </a:rPr>
              <a:pPr algn="r">
                <a:defRPr/>
              </a:pPr>
              <a:t>19</a:t>
            </a:fld>
            <a:endParaRPr lang="en-US" sz="1200">
              <a:latin typeface="Arial" pitchFamily="34" charset="0"/>
              <a:cs typeface="+mn-cs"/>
            </a:endParaRPr>
          </a:p>
        </p:txBody>
      </p:sp>
      <p:sp>
        <p:nvSpPr>
          <p:cNvPr id="47108" name="Rectangle 7"/>
          <p:cNvSpPr txBox="1">
            <a:spLocks noGrp="1" noChangeArrowheads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62" tIns="46631" rIns="93262" bIns="46631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BDEC214D-6751-440F-A501-42D06926318D}" type="slidenum">
              <a:rPr lang="en-US" sz="1200"/>
              <a:pPr algn="r" eaLnBrk="1" hangingPunct="1"/>
              <a:t>19</a:t>
            </a:fld>
            <a:endParaRPr lang="en-US" sz="1200"/>
          </a:p>
        </p:txBody>
      </p:sp>
      <p:sp>
        <p:nvSpPr>
          <p:cNvPr id="471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9787" cy="3486150"/>
          </a:xfrm>
          <a:ln/>
        </p:spPr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0EF10E-99D3-4D6D-8155-F971C50551F0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424" tIns="46712" rIns="93424" bIns="46712" anchor="b"/>
          <a:lstStyle/>
          <a:p>
            <a:pPr algn="r">
              <a:defRPr/>
            </a:pPr>
            <a:fld id="{E8FA6CAD-A694-4E87-998E-39B2F880E7E5}" type="slidenum">
              <a:rPr lang="en-US" sz="1200">
                <a:latin typeface="Arial" pitchFamily="34" charset="0"/>
                <a:cs typeface="+mn-cs"/>
              </a:rPr>
              <a:pPr algn="r">
                <a:defRPr/>
              </a:pPr>
              <a:t>20</a:t>
            </a:fld>
            <a:endParaRPr lang="en-US" sz="1200">
              <a:latin typeface="Arial" pitchFamily="34" charset="0"/>
              <a:cs typeface="+mn-cs"/>
            </a:endParaRPr>
          </a:p>
        </p:txBody>
      </p:sp>
      <p:sp>
        <p:nvSpPr>
          <p:cNvPr id="48132" name="Rectangle 7"/>
          <p:cNvSpPr txBox="1">
            <a:spLocks noGrp="1" noChangeArrowheads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62" tIns="46631" rIns="93262" bIns="46631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BE996E3D-3286-47A6-B1DF-5588090B8DAB}" type="slidenum">
              <a:rPr lang="en-US" sz="1200"/>
              <a:pPr algn="r" eaLnBrk="1" hangingPunct="1"/>
              <a:t>20</a:t>
            </a:fld>
            <a:endParaRPr lang="en-US" sz="1200"/>
          </a:p>
        </p:txBody>
      </p:sp>
      <p:sp>
        <p:nvSpPr>
          <p:cNvPr id="481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9787" cy="3486150"/>
          </a:xfrm>
          <a:ln/>
        </p:spPr>
      </p:sp>
      <p:sp>
        <p:nvSpPr>
          <p:cNvPr id="481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B9BBC9-60BE-49B8-BB55-B74573C09478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424" tIns="46712" rIns="93424" bIns="46712" anchor="b"/>
          <a:lstStyle/>
          <a:p>
            <a:pPr algn="r">
              <a:defRPr/>
            </a:pPr>
            <a:fld id="{B8352EDD-44C6-4491-A072-987CA7195368}" type="slidenum">
              <a:rPr lang="en-US" sz="1200">
                <a:cs typeface="+mn-cs"/>
              </a:rPr>
              <a:pPr algn="r">
                <a:defRPr/>
              </a:pPr>
              <a:t>21</a:t>
            </a:fld>
            <a:endParaRPr lang="en-US" sz="1200">
              <a:cs typeface="+mn-cs"/>
            </a:endParaRPr>
          </a:p>
        </p:txBody>
      </p:sp>
      <p:sp>
        <p:nvSpPr>
          <p:cNvPr id="4915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-"/>
            </a:pPr>
            <a:r>
              <a:rPr lang="en-US" smtClean="0"/>
              <a:t>Romanization system and comments to be added – Popup </a:t>
            </a:r>
          </a:p>
          <a:p>
            <a:pPr eaLnBrk="1" hangingPunct="1">
              <a:buFontTx/>
              <a:buChar char="-"/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2A9F6B-F8F5-4CCB-BC8B-CEFFBF1FF17E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65538" name="Rectangle 7"/>
          <p:cNvSpPr txBox="1">
            <a:spLocks noGrp="1" noChangeArrowheads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424" tIns="46712" rIns="93424" bIns="46712" anchor="b"/>
          <a:lstStyle/>
          <a:p>
            <a:pPr algn="r">
              <a:defRPr/>
            </a:pPr>
            <a:fld id="{6A5DE3CD-CCC4-45CA-BD3F-1E1D0DA467B4}" type="slidenum">
              <a:rPr lang="en-US" sz="1200">
                <a:latin typeface="Arial" pitchFamily="34" charset="0"/>
                <a:cs typeface="+mn-cs"/>
              </a:rPr>
              <a:pPr algn="r">
                <a:defRPr/>
              </a:pPr>
              <a:t>3</a:t>
            </a:fld>
            <a:endParaRPr lang="en-US" sz="1200">
              <a:latin typeface="Arial" pitchFamily="34" charset="0"/>
              <a:cs typeface="+mn-cs"/>
            </a:endParaRPr>
          </a:p>
        </p:txBody>
      </p:sp>
      <p:sp>
        <p:nvSpPr>
          <p:cNvPr id="389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48CE91-1E79-40CA-9E31-9F66E88F1D3B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62466" name="Rectangle 7"/>
          <p:cNvSpPr txBox="1">
            <a:spLocks noGrp="1" noChangeArrowheads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424" tIns="46712" rIns="93424" bIns="46712" anchor="b"/>
          <a:lstStyle/>
          <a:p>
            <a:pPr algn="r">
              <a:defRPr/>
            </a:pPr>
            <a:fld id="{3116849F-7E3A-443C-979B-59DB14E14145}" type="slidenum">
              <a:rPr lang="en-US" sz="1200">
                <a:latin typeface="Arial" pitchFamily="34" charset="0"/>
                <a:cs typeface="+mn-cs"/>
              </a:rPr>
              <a:pPr algn="r">
                <a:defRPr/>
              </a:pPr>
              <a:t>6</a:t>
            </a:fld>
            <a:endParaRPr lang="en-US" sz="1200">
              <a:latin typeface="Arial" pitchFamily="34" charset="0"/>
              <a:cs typeface="+mn-cs"/>
            </a:endParaRPr>
          </a:p>
        </p:txBody>
      </p:sp>
      <p:sp>
        <p:nvSpPr>
          <p:cNvPr id="39940" name="Rectangle 7"/>
          <p:cNvSpPr txBox="1">
            <a:spLocks noGrp="1" noChangeArrowheads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62" tIns="46631" rIns="93262" bIns="46631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AF8A1A78-2421-4650-A1D7-F558A842D486}" type="slidenum">
              <a:rPr lang="en-US" sz="1200"/>
              <a:pPr algn="r" eaLnBrk="1" hangingPunct="1"/>
              <a:t>6</a:t>
            </a:fld>
            <a:endParaRPr lang="en-US" sz="1200"/>
          </a:p>
        </p:txBody>
      </p:sp>
      <p:sp>
        <p:nvSpPr>
          <p:cNvPr id="39941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90" tIns="45336" rIns="92290" bIns="45336"/>
          <a:lstStyle/>
          <a:p>
            <a:endParaRPr lang="en-CA" smtClean="0"/>
          </a:p>
        </p:txBody>
      </p:sp>
      <p:sp>
        <p:nvSpPr>
          <p:cNvPr id="39942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1675"/>
            <a:ext cx="4632325" cy="3475038"/>
          </a:xfrm>
          <a:ln cap="flat"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9F57E2-FE5B-4CBD-88AA-BAEF3B317E01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64514" name="Rectangle 7"/>
          <p:cNvSpPr txBox="1">
            <a:spLocks noGrp="1" noChangeArrowheads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424" tIns="46712" rIns="93424" bIns="46712" anchor="b"/>
          <a:lstStyle/>
          <a:p>
            <a:pPr algn="r">
              <a:defRPr/>
            </a:pPr>
            <a:fld id="{894CB8E3-B957-4DDC-A728-0B52744A9476}" type="slidenum">
              <a:rPr lang="en-US" sz="1200">
                <a:latin typeface="Arial" pitchFamily="34" charset="0"/>
                <a:cs typeface="+mn-cs"/>
              </a:rPr>
              <a:pPr algn="r">
                <a:defRPr/>
              </a:pPr>
              <a:t>7</a:t>
            </a:fld>
            <a:endParaRPr lang="en-US" sz="1200">
              <a:latin typeface="Arial" pitchFamily="34" charset="0"/>
              <a:cs typeface="+mn-cs"/>
            </a:endParaRPr>
          </a:p>
        </p:txBody>
      </p:sp>
      <p:sp>
        <p:nvSpPr>
          <p:cNvPr id="409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DBFAAA-33BC-4F28-8B42-535CCAE8329F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6146" name="Rectangle 7"/>
          <p:cNvSpPr txBox="1">
            <a:spLocks noGrp="1" noChangeArrowheads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424" tIns="46712" rIns="93424" bIns="46712" anchor="b"/>
          <a:lstStyle/>
          <a:p>
            <a:pPr algn="r">
              <a:defRPr/>
            </a:pPr>
            <a:fld id="{23AB0A39-7AFB-4309-B942-A1C1898E564C}" type="slidenum">
              <a:rPr lang="en-US" sz="1200">
                <a:cs typeface="+mn-cs"/>
              </a:rPr>
              <a:pPr algn="r">
                <a:defRPr/>
              </a:pPr>
              <a:t>8</a:t>
            </a:fld>
            <a:endParaRPr lang="en-US" sz="1200">
              <a:cs typeface="+mn-cs"/>
            </a:endParaRPr>
          </a:p>
        </p:txBody>
      </p:sp>
      <p:sp>
        <p:nvSpPr>
          <p:cNvPr id="41988" name="Rectangle 7"/>
          <p:cNvSpPr txBox="1">
            <a:spLocks noGrp="1" noChangeArrowheads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24" tIns="46712" rIns="93424" bIns="46712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26E0BC2A-CF1D-4158-84E7-8B8B47E2F330}" type="slidenum">
              <a:rPr lang="en-US" sz="1200"/>
              <a:pPr algn="r" eaLnBrk="1" hangingPunct="1"/>
              <a:t>8</a:t>
            </a:fld>
            <a:endParaRPr lang="en-US" sz="1200"/>
          </a:p>
        </p:txBody>
      </p:sp>
      <p:sp>
        <p:nvSpPr>
          <p:cNvPr id="419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1675"/>
            <a:ext cx="4632325" cy="3475038"/>
          </a:xfrm>
          <a:ln/>
        </p:spPr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CA" smtClean="0"/>
              <a:t>Isolde has participated in many aspects of UNGEGN</a:t>
            </a:r>
          </a:p>
          <a:p>
            <a:pPr eaLnBrk="1" hangingPunct="1"/>
            <a:r>
              <a:rPr lang="en-CA" smtClean="0"/>
              <a:t>... UNGEGN sessions  .... ?since 1994</a:t>
            </a:r>
          </a:p>
          <a:p>
            <a:pPr eaLnBrk="1" hangingPunct="1"/>
            <a:r>
              <a:rPr lang="en-CA" smtClean="0"/>
              <a:t>.... WGs .... Inc.  Toponymic Terminology, Training 2004, Exonyms, Pronunciation ...</a:t>
            </a:r>
          </a:p>
          <a:p>
            <a:pPr eaLnBrk="1" hangingPunct="1"/>
            <a:r>
              <a:rPr lang="en-CA" smtClean="0"/>
              <a:t>.... Dutch- and German-speaking Division Chair ....</a:t>
            </a:r>
          </a:p>
          <a:p>
            <a:pPr eaLnBrk="1" hangingPunct="1"/>
            <a:r>
              <a:rPr lang="en-CA" smtClean="0"/>
              <a:t>Toponymic Guidelines ... Coordinator (following Josef Breu, Peter Raper)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4610BA-AB20-464C-BC38-EA9B6DB5F3E1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424" tIns="46712" rIns="93424" bIns="46712" anchor="b"/>
          <a:lstStyle/>
          <a:p>
            <a:pPr algn="r">
              <a:defRPr/>
            </a:pPr>
            <a:fld id="{AF569DAE-C673-4A86-9AC5-025D5DC17A09}" type="slidenum">
              <a:rPr lang="en-US" sz="1200">
                <a:latin typeface="Arial" pitchFamily="34" charset="0"/>
                <a:cs typeface="+mn-cs"/>
              </a:rPr>
              <a:pPr algn="r">
                <a:defRPr/>
              </a:pPr>
              <a:t>9</a:t>
            </a:fld>
            <a:endParaRPr lang="en-US" sz="1200">
              <a:latin typeface="Arial" pitchFamily="34" charset="0"/>
              <a:cs typeface="+mn-cs"/>
            </a:endParaRPr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CEE026-F6CA-4CD7-9634-001F92E09F55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424" tIns="46712" rIns="93424" bIns="46712" anchor="b"/>
          <a:lstStyle/>
          <a:p>
            <a:pPr algn="r">
              <a:defRPr/>
            </a:pPr>
            <a:fld id="{20E57928-8B74-4DD0-A30A-5861858CD5C7}" type="slidenum">
              <a:rPr lang="en-US" sz="1200">
                <a:latin typeface="Arial" pitchFamily="34" charset="0"/>
                <a:cs typeface="+mn-cs"/>
              </a:rPr>
              <a:pPr algn="r">
                <a:defRPr/>
              </a:pPr>
              <a:t>10</a:t>
            </a:fld>
            <a:endParaRPr lang="en-US" sz="1200">
              <a:latin typeface="Arial" pitchFamily="34" charset="0"/>
              <a:cs typeface="+mn-cs"/>
            </a:endParaRP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19F5AE-61C3-4D2D-A6DC-127F85D184CF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4608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424" tIns="46712" rIns="93424" bIns="46712" anchor="b"/>
          <a:lstStyle/>
          <a:p>
            <a:pPr algn="r">
              <a:defRPr/>
            </a:pPr>
            <a:fld id="{F48CBAD7-DFED-4648-964C-3B7CFFD4BDCA}" type="slidenum">
              <a:rPr lang="en-US" sz="1200">
                <a:cs typeface="+mn-cs"/>
              </a:rPr>
              <a:pPr algn="r">
                <a:defRPr/>
              </a:pPr>
              <a:t>17</a:t>
            </a:fld>
            <a:endParaRPr lang="en-US" sz="120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3831 w 6027"/>
                <a:gd name="T1" fmla="*/ 5 h 2296"/>
                <a:gd name="T2" fmla="*/ 0 w 6027"/>
                <a:gd name="T3" fmla="*/ 5 h 2296"/>
                <a:gd name="T4" fmla="*/ 0 w 6027"/>
                <a:gd name="T5" fmla="*/ 0 h 2296"/>
                <a:gd name="T6" fmla="*/ 3831 w 6027"/>
                <a:gd name="T7" fmla="*/ 0 h 2296"/>
                <a:gd name="T8" fmla="*/ 3831 w 6027"/>
                <a:gd name="T9" fmla="*/ 5 h 2296"/>
                <a:gd name="T10" fmla="*/ 3831 w 6027"/>
                <a:gd name="T11" fmla="*/ 5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CA">
                <a:cs typeface="+mn-cs"/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CA">
                <a:cs typeface="+mn-cs"/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55 h 353"/>
                  <a:gd name="T4" fmla="*/ 24 w 186"/>
                  <a:gd name="T5" fmla="*/ 94 h 353"/>
                  <a:gd name="T6" fmla="*/ 18 w 186"/>
                  <a:gd name="T7" fmla="*/ 203 h 353"/>
                  <a:gd name="T8" fmla="*/ 42 w 186"/>
                  <a:gd name="T9" fmla="*/ 351 h 353"/>
                  <a:gd name="T10" fmla="*/ 48 w 186"/>
                  <a:gd name="T11" fmla="*/ 498 h 353"/>
                  <a:gd name="T12" fmla="*/ 0 w 186"/>
                  <a:gd name="T13" fmla="*/ 1088 h 353"/>
                  <a:gd name="T14" fmla="*/ 54 w 186"/>
                  <a:gd name="T15" fmla="*/ 720 h 353"/>
                  <a:gd name="T16" fmla="*/ 84 w 186"/>
                  <a:gd name="T17" fmla="*/ 664 h 353"/>
                  <a:gd name="T18" fmla="*/ 126 w 186"/>
                  <a:gd name="T19" fmla="*/ 389 h 353"/>
                  <a:gd name="T20" fmla="*/ 144 w 186"/>
                  <a:gd name="T21" fmla="*/ 368 h 353"/>
                  <a:gd name="T22" fmla="*/ 144 w 186"/>
                  <a:gd name="T23" fmla="*/ 278 h 353"/>
                  <a:gd name="T24" fmla="*/ 186 w 186"/>
                  <a:gd name="T25" fmla="*/ 203 h 353"/>
                  <a:gd name="T26" fmla="*/ 162 w 186"/>
                  <a:gd name="T27" fmla="*/ 184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19 h 66"/>
                  <a:gd name="T8" fmla="*/ 6 w 155"/>
                  <a:gd name="T9" fmla="*/ 55 h 66"/>
                  <a:gd name="T10" fmla="*/ 0 w 155"/>
                  <a:gd name="T11" fmla="*/ 76 h 66"/>
                  <a:gd name="T12" fmla="*/ 78 w 155"/>
                  <a:gd name="T13" fmla="*/ 186 h 66"/>
                  <a:gd name="T14" fmla="*/ 96 w 155"/>
                  <a:gd name="T15" fmla="*/ 131 h 66"/>
                  <a:gd name="T16" fmla="*/ 155 w 155"/>
                  <a:gd name="T17" fmla="*/ 207 h 66"/>
                  <a:gd name="T18" fmla="*/ 126 w 155"/>
                  <a:gd name="T19" fmla="*/ 76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118 h 72"/>
                  <a:gd name="T2" fmla="*/ 0 w 42"/>
                  <a:gd name="T3" fmla="*/ 60 h 72"/>
                  <a:gd name="T4" fmla="*/ 12 w 42"/>
                  <a:gd name="T5" fmla="*/ 20 h 72"/>
                  <a:gd name="T6" fmla="*/ 0 w 42"/>
                  <a:gd name="T7" fmla="*/ 20 h 72"/>
                  <a:gd name="T8" fmla="*/ 12 w 42"/>
                  <a:gd name="T9" fmla="*/ 20 h 72"/>
                  <a:gd name="T10" fmla="*/ 24 w 42"/>
                  <a:gd name="T11" fmla="*/ 20 h 72"/>
                  <a:gd name="T12" fmla="*/ 36 w 42"/>
                  <a:gd name="T13" fmla="*/ 20 h 72"/>
                  <a:gd name="T14" fmla="*/ 42 w 42"/>
                  <a:gd name="T15" fmla="*/ 0 h 72"/>
                  <a:gd name="T16" fmla="*/ 30 w 42"/>
                  <a:gd name="T17" fmla="*/ 60 h 72"/>
                  <a:gd name="T18" fmla="*/ 42 w 42"/>
                  <a:gd name="T19" fmla="*/ 159 h 72"/>
                  <a:gd name="T20" fmla="*/ 12 w 42"/>
                  <a:gd name="T21" fmla="*/ 232 h 72"/>
                  <a:gd name="T22" fmla="*/ 6 w 42"/>
                  <a:gd name="T23" fmla="*/ 118 h 72"/>
                  <a:gd name="T24" fmla="*/ 6 w 42"/>
                  <a:gd name="T25" fmla="*/ 118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CA">
                <a:cs typeface="+mn-cs"/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70 h 287"/>
                <a:gd name="T4" fmla="*/ 66 w 365"/>
                <a:gd name="T5" fmla="*/ 128 h 287"/>
                <a:gd name="T6" fmla="*/ 143 w 365"/>
                <a:gd name="T7" fmla="*/ 210 h 287"/>
                <a:gd name="T8" fmla="*/ 191 w 365"/>
                <a:gd name="T9" fmla="*/ 192 h 287"/>
                <a:gd name="T10" fmla="*/ 341 w 365"/>
                <a:gd name="T11" fmla="*/ 328 h 287"/>
                <a:gd name="T12" fmla="*/ 305 w 365"/>
                <a:gd name="T13" fmla="*/ 201 h 287"/>
                <a:gd name="T14" fmla="*/ 365 w 365"/>
                <a:gd name="T15" fmla="*/ 152 h 287"/>
                <a:gd name="T16" fmla="*/ 359 w 365"/>
                <a:gd name="T17" fmla="*/ 146 h 287"/>
                <a:gd name="T18" fmla="*/ 335 w 365"/>
                <a:gd name="T19" fmla="*/ 134 h 287"/>
                <a:gd name="T20" fmla="*/ 299 w 365"/>
                <a:gd name="T21" fmla="*/ 100 h 287"/>
                <a:gd name="T22" fmla="*/ 257 w 365"/>
                <a:gd name="T23" fmla="*/ 82 h 287"/>
                <a:gd name="T24" fmla="*/ 215 w 365"/>
                <a:gd name="T25" fmla="*/ 64 h 287"/>
                <a:gd name="T26" fmla="*/ 173 w 365"/>
                <a:gd name="T27" fmla="*/ 4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40 h 60"/>
                <a:gd name="T16" fmla="*/ 65 w 71"/>
                <a:gd name="T17" fmla="*/ 52 h 60"/>
                <a:gd name="T18" fmla="*/ 71 w 71"/>
                <a:gd name="T19" fmla="*/ 64 h 60"/>
                <a:gd name="T20" fmla="*/ 71 w 71"/>
                <a:gd name="T21" fmla="*/ 70 h 60"/>
                <a:gd name="T22" fmla="*/ 59 w 71"/>
                <a:gd name="T23" fmla="*/ 64 h 60"/>
                <a:gd name="T24" fmla="*/ 47 w 71"/>
                <a:gd name="T25" fmla="*/ 52 h 60"/>
                <a:gd name="T26" fmla="*/ 23 w 71"/>
                <a:gd name="T27" fmla="*/ 40 h 60"/>
                <a:gd name="T28" fmla="*/ 23 w 71"/>
                <a:gd name="T29" fmla="*/ 46 h 60"/>
                <a:gd name="T30" fmla="*/ 18 w 71"/>
                <a:gd name="T31" fmla="*/ 52 h 60"/>
                <a:gd name="T32" fmla="*/ 12 w 71"/>
                <a:gd name="T33" fmla="*/ 58 h 60"/>
                <a:gd name="T34" fmla="*/ 6 w 71"/>
                <a:gd name="T35" fmla="*/ 58 h 60"/>
                <a:gd name="T36" fmla="*/ 6 w 71"/>
                <a:gd name="T37" fmla="*/ 58 h 60"/>
                <a:gd name="T38" fmla="*/ 6 w 71"/>
                <a:gd name="T39" fmla="*/ 46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64 h 162"/>
                <a:gd name="T10" fmla="*/ 96 w 161"/>
                <a:gd name="T11" fmla="*/ 70 h 162"/>
                <a:gd name="T12" fmla="*/ 102 w 161"/>
                <a:gd name="T13" fmla="*/ 82 h 162"/>
                <a:gd name="T14" fmla="*/ 108 w 161"/>
                <a:gd name="T15" fmla="*/ 94 h 162"/>
                <a:gd name="T16" fmla="*/ 120 w 161"/>
                <a:gd name="T17" fmla="*/ 106 h 162"/>
                <a:gd name="T18" fmla="*/ 143 w 161"/>
                <a:gd name="T19" fmla="*/ 126 h 162"/>
                <a:gd name="T20" fmla="*/ 155 w 161"/>
                <a:gd name="T21" fmla="*/ 158 h 162"/>
                <a:gd name="T22" fmla="*/ 161 w 161"/>
                <a:gd name="T23" fmla="*/ 176 h 162"/>
                <a:gd name="T24" fmla="*/ 161 w 161"/>
                <a:gd name="T25" fmla="*/ 182 h 162"/>
                <a:gd name="T26" fmla="*/ 96 w 161"/>
                <a:gd name="T27" fmla="*/ 112 h 162"/>
                <a:gd name="T28" fmla="*/ 30 w 161"/>
                <a:gd name="T29" fmla="*/ 6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40 h 60"/>
                <a:gd name="T4" fmla="*/ 41 w 59"/>
                <a:gd name="T5" fmla="*/ 46 h 60"/>
                <a:gd name="T6" fmla="*/ 47 w 59"/>
                <a:gd name="T7" fmla="*/ 52 h 60"/>
                <a:gd name="T8" fmla="*/ 53 w 59"/>
                <a:gd name="T9" fmla="*/ 64 h 60"/>
                <a:gd name="T10" fmla="*/ 53 w 59"/>
                <a:gd name="T11" fmla="*/ 70 h 60"/>
                <a:gd name="T12" fmla="*/ 47 w 59"/>
                <a:gd name="T13" fmla="*/ 64 h 60"/>
                <a:gd name="T14" fmla="*/ 35 w 59"/>
                <a:gd name="T15" fmla="*/ 58 h 60"/>
                <a:gd name="T16" fmla="*/ 23 w 59"/>
                <a:gd name="T17" fmla="*/ 46 h 60"/>
                <a:gd name="T18" fmla="*/ 17 w 59"/>
                <a:gd name="T19" fmla="*/ 4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46 h 204"/>
                <a:gd name="T2" fmla="*/ 245 w 245"/>
                <a:gd name="T3" fmla="*/ 52 h 204"/>
                <a:gd name="T4" fmla="*/ 209 w 245"/>
                <a:gd name="T5" fmla="*/ 94 h 204"/>
                <a:gd name="T6" fmla="*/ 143 w 245"/>
                <a:gd name="T7" fmla="*/ 152 h 204"/>
                <a:gd name="T8" fmla="*/ 167 w 245"/>
                <a:gd name="T9" fmla="*/ 179 h 204"/>
                <a:gd name="T10" fmla="*/ 179 w 245"/>
                <a:gd name="T11" fmla="*/ 234 h 204"/>
                <a:gd name="T12" fmla="*/ 77 w 245"/>
                <a:gd name="T13" fmla="*/ 152 h 204"/>
                <a:gd name="T14" fmla="*/ 47 w 245"/>
                <a:gd name="T15" fmla="*/ 94 h 204"/>
                <a:gd name="T16" fmla="*/ 89 w 245"/>
                <a:gd name="T17" fmla="*/ 76 h 204"/>
                <a:gd name="T18" fmla="*/ 59 w 245"/>
                <a:gd name="T19" fmla="*/ 4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46 h 204"/>
                <a:gd name="T50" fmla="*/ 233 w 245"/>
                <a:gd name="T51" fmla="*/ 46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142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43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0554F-9F4D-4259-B59B-EC6F9F494B9D}" type="datetime1">
              <a:rPr lang="en-CA"/>
              <a:pPr>
                <a:defRPr/>
              </a:pPr>
              <a:t>29/06/2012</a:t>
            </a:fld>
            <a:endParaRPr lang="en-CA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0E340-34B3-4199-9652-6E94FFC04A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56332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F8A20-CDAA-4112-99EF-02B6DD500E1F}" type="datetime1">
              <a:rPr lang="en-CA"/>
              <a:pPr>
                <a:defRPr/>
              </a:pPr>
              <a:t>29/06/2012</a:t>
            </a:fld>
            <a:endParaRPr lang="en-CA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E4FF7-FD3E-42CA-9EC2-7C871B7A9D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455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9C921-4C84-48D5-B9AC-87662DC58C35}" type="datetime1">
              <a:rPr lang="en-CA"/>
              <a:pPr>
                <a:defRPr/>
              </a:pPr>
              <a:t>29/06/2012</a:t>
            </a:fld>
            <a:endParaRPr lang="en-CA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25F95-60C8-43E0-AD94-6D140F4641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002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endParaRPr lang="en-CA" noProof="0" smtClean="0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461E5-E0E5-4BD8-BC39-6A26DC4AE92D}" type="datetime1">
              <a:rPr lang="en-CA"/>
              <a:pPr>
                <a:defRPr/>
              </a:pPr>
              <a:t>29/06/2012</a:t>
            </a:fld>
            <a:endParaRPr lang="en-CA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7B63E-4B67-4EFF-BA9B-EBFAC7EE33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776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endParaRPr lang="en-CA" noProof="0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B74D8-53A1-4163-9E8B-90E9B07F4A76}" type="datetime1">
              <a:rPr lang="en-CA"/>
              <a:pPr>
                <a:defRPr/>
              </a:pPr>
              <a:t>29/06/2012</a:t>
            </a:fld>
            <a:endParaRPr lang="en-CA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6B05B-589D-4710-ADEA-0927A5B2CB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3114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C875F-BB39-4AF5-A3A9-BF6310D62204}" type="datetime1">
              <a:rPr lang="en-CA"/>
              <a:pPr>
                <a:defRPr/>
              </a:pPr>
              <a:t>29/06/2012</a:t>
            </a:fld>
            <a:endParaRPr lang="en-CA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539CF-33BC-475E-89C6-23D9FA0CE3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987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un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14313"/>
            <a:ext cx="642938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Font typeface="Wingdings" pitchFamily="2" charset="2"/>
              <a:buChar char="§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20947-AAD1-4E50-B2CF-151916066AE2}" type="datetime1">
              <a:rPr lang="en-CA"/>
              <a:pPr>
                <a:defRPr/>
              </a:pPr>
              <a:t>29/06/2012</a:t>
            </a:fld>
            <a:endParaRPr lang="en-CA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0BAD2-A863-4559-9158-07570EA24C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97929-73B0-4CF4-B769-BA4C24DDD99C}" type="datetime1">
              <a:rPr lang="en-CA"/>
              <a:pPr>
                <a:defRPr/>
              </a:pPr>
              <a:t>29/06/2012</a:t>
            </a:fld>
            <a:endParaRPr lang="en-CA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379FA-A8F3-435E-8567-8B777A43D2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768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6909D-64A2-45D9-AD60-7E0306F2DC9D}" type="datetime1">
              <a:rPr lang="en-CA"/>
              <a:pPr>
                <a:defRPr/>
              </a:pPr>
              <a:t>29/06/2012</a:t>
            </a:fld>
            <a:endParaRPr lang="en-CA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0649B-975F-4CFE-8999-4736FC1196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031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00E7D-2AD2-469C-B078-62F787D1C363}" type="datetime1">
              <a:rPr lang="en-CA"/>
              <a:pPr>
                <a:defRPr/>
              </a:pPr>
              <a:t>29/06/2012</a:t>
            </a:fld>
            <a:endParaRPr lang="en-CA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EBF71-A55A-46CA-BAD5-025434DCAC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569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551B8-426D-4258-9F00-A44214F6F57B}" type="datetime1">
              <a:rPr lang="en-CA"/>
              <a:pPr>
                <a:defRPr/>
              </a:pPr>
              <a:t>29/06/2012</a:t>
            </a:fld>
            <a:endParaRPr lang="en-CA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D83CD-BDAF-4414-B40C-F2420B6A38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49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B7CF-45A2-4581-8A4A-BA4510B59E6A}" type="datetime1">
              <a:rPr lang="en-CA"/>
              <a:pPr>
                <a:defRPr/>
              </a:pPr>
              <a:t>29/06/2012</a:t>
            </a:fld>
            <a:endParaRPr lang="en-CA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13D7E-C21D-4724-93DE-3CFFEC2370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097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22199-CBD1-4281-8016-4FA58ADA606C}" type="datetime1">
              <a:rPr lang="en-CA"/>
              <a:pPr>
                <a:defRPr/>
              </a:pPr>
              <a:t>29/06/2012</a:t>
            </a:fld>
            <a:endParaRPr lang="en-CA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C36EC-5B0E-4260-808E-36079CAE0B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543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4E73E-FCA8-4289-BE43-50737721B6FE}" type="datetime1">
              <a:rPr lang="en-CA"/>
              <a:pPr>
                <a:defRPr/>
              </a:pPr>
              <a:t>29/06/2012</a:t>
            </a:fld>
            <a:endParaRPr lang="en-CA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FE330-FB57-40A6-9A85-64D843CBF6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149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4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3831 w 6027"/>
                <a:gd name="T1" fmla="*/ 5 h 2296"/>
                <a:gd name="T2" fmla="*/ 0 w 6027"/>
                <a:gd name="T3" fmla="*/ 5 h 2296"/>
                <a:gd name="T4" fmla="*/ 0 w 6027"/>
                <a:gd name="T5" fmla="*/ 0 h 2296"/>
                <a:gd name="T6" fmla="*/ 3831 w 6027"/>
                <a:gd name="T7" fmla="*/ 0 h 2296"/>
                <a:gd name="T8" fmla="*/ 3831 w 6027"/>
                <a:gd name="T9" fmla="*/ 5 h 2296"/>
                <a:gd name="T10" fmla="*/ 3831 w 6027"/>
                <a:gd name="T11" fmla="*/ 5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CA">
                <a:cs typeface="+mn-cs"/>
              </a:endParaRPr>
            </a:p>
          </p:txBody>
        </p:sp>
      </p:grpSp>
      <p:sp>
        <p:nvSpPr>
          <p:cNvPr id="1027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CA">
                <a:cs typeface="+mn-cs"/>
              </a:endParaRPr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44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5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55 h 353"/>
                  <a:gd name="T4" fmla="*/ 24 w 186"/>
                  <a:gd name="T5" fmla="*/ 94 h 353"/>
                  <a:gd name="T6" fmla="*/ 18 w 186"/>
                  <a:gd name="T7" fmla="*/ 203 h 353"/>
                  <a:gd name="T8" fmla="*/ 42 w 186"/>
                  <a:gd name="T9" fmla="*/ 351 h 353"/>
                  <a:gd name="T10" fmla="*/ 48 w 186"/>
                  <a:gd name="T11" fmla="*/ 498 h 353"/>
                  <a:gd name="T12" fmla="*/ 0 w 186"/>
                  <a:gd name="T13" fmla="*/ 1088 h 353"/>
                  <a:gd name="T14" fmla="*/ 54 w 186"/>
                  <a:gd name="T15" fmla="*/ 720 h 353"/>
                  <a:gd name="T16" fmla="*/ 84 w 186"/>
                  <a:gd name="T17" fmla="*/ 664 h 353"/>
                  <a:gd name="T18" fmla="*/ 126 w 186"/>
                  <a:gd name="T19" fmla="*/ 389 h 353"/>
                  <a:gd name="T20" fmla="*/ 144 w 186"/>
                  <a:gd name="T21" fmla="*/ 368 h 353"/>
                  <a:gd name="T22" fmla="*/ 144 w 186"/>
                  <a:gd name="T23" fmla="*/ 278 h 353"/>
                  <a:gd name="T24" fmla="*/ 186 w 186"/>
                  <a:gd name="T25" fmla="*/ 203 h 353"/>
                  <a:gd name="T26" fmla="*/ 162 w 186"/>
                  <a:gd name="T27" fmla="*/ 184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6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7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19 h 66"/>
                  <a:gd name="T8" fmla="*/ 6 w 155"/>
                  <a:gd name="T9" fmla="*/ 55 h 66"/>
                  <a:gd name="T10" fmla="*/ 0 w 155"/>
                  <a:gd name="T11" fmla="*/ 76 h 66"/>
                  <a:gd name="T12" fmla="*/ 78 w 155"/>
                  <a:gd name="T13" fmla="*/ 186 h 66"/>
                  <a:gd name="T14" fmla="*/ 96 w 155"/>
                  <a:gd name="T15" fmla="*/ 131 h 66"/>
                  <a:gd name="T16" fmla="*/ 155 w 155"/>
                  <a:gd name="T17" fmla="*/ 207 h 66"/>
                  <a:gd name="T18" fmla="*/ 126 w 155"/>
                  <a:gd name="T19" fmla="*/ 76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8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118 h 72"/>
                  <a:gd name="T2" fmla="*/ 0 w 42"/>
                  <a:gd name="T3" fmla="*/ 60 h 72"/>
                  <a:gd name="T4" fmla="*/ 12 w 42"/>
                  <a:gd name="T5" fmla="*/ 20 h 72"/>
                  <a:gd name="T6" fmla="*/ 0 w 42"/>
                  <a:gd name="T7" fmla="*/ 20 h 72"/>
                  <a:gd name="T8" fmla="*/ 12 w 42"/>
                  <a:gd name="T9" fmla="*/ 20 h 72"/>
                  <a:gd name="T10" fmla="*/ 24 w 42"/>
                  <a:gd name="T11" fmla="*/ 20 h 72"/>
                  <a:gd name="T12" fmla="*/ 36 w 42"/>
                  <a:gd name="T13" fmla="*/ 20 h 72"/>
                  <a:gd name="T14" fmla="*/ 42 w 42"/>
                  <a:gd name="T15" fmla="*/ 0 h 72"/>
                  <a:gd name="T16" fmla="*/ 30 w 42"/>
                  <a:gd name="T17" fmla="*/ 60 h 72"/>
                  <a:gd name="T18" fmla="*/ 42 w 42"/>
                  <a:gd name="T19" fmla="*/ 159 h 72"/>
                  <a:gd name="T20" fmla="*/ 12 w 42"/>
                  <a:gd name="T21" fmla="*/ 232 h 72"/>
                  <a:gd name="T22" fmla="*/ 6 w 42"/>
                  <a:gd name="T23" fmla="*/ 118 h 72"/>
                  <a:gd name="T24" fmla="*/ 6 w 42"/>
                  <a:gd name="T25" fmla="*/ 118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411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CA">
                <a:cs typeface="+mn-cs"/>
              </a:endParaRPr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035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70 h 287"/>
                <a:gd name="T4" fmla="*/ 66 w 365"/>
                <a:gd name="T5" fmla="*/ 128 h 287"/>
                <a:gd name="T6" fmla="*/ 143 w 365"/>
                <a:gd name="T7" fmla="*/ 210 h 287"/>
                <a:gd name="T8" fmla="*/ 191 w 365"/>
                <a:gd name="T9" fmla="*/ 192 h 287"/>
                <a:gd name="T10" fmla="*/ 341 w 365"/>
                <a:gd name="T11" fmla="*/ 328 h 287"/>
                <a:gd name="T12" fmla="*/ 305 w 365"/>
                <a:gd name="T13" fmla="*/ 201 h 287"/>
                <a:gd name="T14" fmla="*/ 365 w 365"/>
                <a:gd name="T15" fmla="*/ 152 h 287"/>
                <a:gd name="T16" fmla="*/ 359 w 365"/>
                <a:gd name="T17" fmla="*/ 146 h 287"/>
                <a:gd name="T18" fmla="*/ 335 w 365"/>
                <a:gd name="T19" fmla="*/ 134 h 287"/>
                <a:gd name="T20" fmla="*/ 299 w 365"/>
                <a:gd name="T21" fmla="*/ 100 h 287"/>
                <a:gd name="T22" fmla="*/ 257 w 365"/>
                <a:gd name="T23" fmla="*/ 82 h 287"/>
                <a:gd name="T24" fmla="*/ 215 w 365"/>
                <a:gd name="T25" fmla="*/ 64 h 287"/>
                <a:gd name="T26" fmla="*/ 173 w 365"/>
                <a:gd name="T27" fmla="*/ 4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6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7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40 h 60"/>
                <a:gd name="T16" fmla="*/ 65 w 71"/>
                <a:gd name="T17" fmla="*/ 52 h 60"/>
                <a:gd name="T18" fmla="*/ 71 w 71"/>
                <a:gd name="T19" fmla="*/ 64 h 60"/>
                <a:gd name="T20" fmla="*/ 71 w 71"/>
                <a:gd name="T21" fmla="*/ 70 h 60"/>
                <a:gd name="T22" fmla="*/ 59 w 71"/>
                <a:gd name="T23" fmla="*/ 64 h 60"/>
                <a:gd name="T24" fmla="*/ 47 w 71"/>
                <a:gd name="T25" fmla="*/ 52 h 60"/>
                <a:gd name="T26" fmla="*/ 23 w 71"/>
                <a:gd name="T27" fmla="*/ 40 h 60"/>
                <a:gd name="T28" fmla="*/ 23 w 71"/>
                <a:gd name="T29" fmla="*/ 46 h 60"/>
                <a:gd name="T30" fmla="*/ 18 w 71"/>
                <a:gd name="T31" fmla="*/ 52 h 60"/>
                <a:gd name="T32" fmla="*/ 12 w 71"/>
                <a:gd name="T33" fmla="*/ 58 h 60"/>
                <a:gd name="T34" fmla="*/ 6 w 71"/>
                <a:gd name="T35" fmla="*/ 58 h 60"/>
                <a:gd name="T36" fmla="*/ 6 w 71"/>
                <a:gd name="T37" fmla="*/ 58 h 60"/>
                <a:gd name="T38" fmla="*/ 6 w 71"/>
                <a:gd name="T39" fmla="*/ 46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8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64 h 162"/>
                <a:gd name="T10" fmla="*/ 96 w 161"/>
                <a:gd name="T11" fmla="*/ 70 h 162"/>
                <a:gd name="T12" fmla="*/ 102 w 161"/>
                <a:gd name="T13" fmla="*/ 82 h 162"/>
                <a:gd name="T14" fmla="*/ 108 w 161"/>
                <a:gd name="T15" fmla="*/ 94 h 162"/>
                <a:gd name="T16" fmla="*/ 120 w 161"/>
                <a:gd name="T17" fmla="*/ 106 h 162"/>
                <a:gd name="T18" fmla="*/ 143 w 161"/>
                <a:gd name="T19" fmla="*/ 126 h 162"/>
                <a:gd name="T20" fmla="*/ 155 w 161"/>
                <a:gd name="T21" fmla="*/ 158 h 162"/>
                <a:gd name="T22" fmla="*/ 161 w 161"/>
                <a:gd name="T23" fmla="*/ 176 h 162"/>
                <a:gd name="T24" fmla="*/ 161 w 161"/>
                <a:gd name="T25" fmla="*/ 182 h 162"/>
                <a:gd name="T26" fmla="*/ 96 w 161"/>
                <a:gd name="T27" fmla="*/ 112 h 162"/>
                <a:gd name="T28" fmla="*/ 30 w 161"/>
                <a:gd name="T29" fmla="*/ 6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9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40 h 60"/>
                <a:gd name="T4" fmla="*/ 41 w 59"/>
                <a:gd name="T5" fmla="*/ 46 h 60"/>
                <a:gd name="T6" fmla="*/ 47 w 59"/>
                <a:gd name="T7" fmla="*/ 52 h 60"/>
                <a:gd name="T8" fmla="*/ 53 w 59"/>
                <a:gd name="T9" fmla="*/ 64 h 60"/>
                <a:gd name="T10" fmla="*/ 53 w 59"/>
                <a:gd name="T11" fmla="*/ 70 h 60"/>
                <a:gd name="T12" fmla="*/ 47 w 59"/>
                <a:gd name="T13" fmla="*/ 64 h 60"/>
                <a:gd name="T14" fmla="*/ 35 w 59"/>
                <a:gd name="T15" fmla="*/ 58 h 60"/>
                <a:gd name="T16" fmla="*/ 23 w 59"/>
                <a:gd name="T17" fmla="*/ 46 h 60"/>
                <a:gd name="T18" fmla="*/ 17 w 59"/>
                <a:gd name="T19" fmla="*/ 4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40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46 h 204"/>
                <a:gd name="T2" fmla="*/ 245 w 245"/>
                <a:gd name="T3" fmla="*/ 52 h 204"/>
                <a:gd name="T4" fmla="*/ 209 w 245"/>
                <a:gd name="T5" fmla="*/ 94 h 204"/>
                <a:gd name="T6" fmla="*/ 143 w 245"/>
                <a:gd name="T7" fmla="*/ 152 h 204"/>
                <a:gd name="T8" fmla="*/ 167 w 245"/>
                <a:gd name="T9" fmla="*/ 179 h 204"/>
                <a:gd name="T10" fmla="*/ 179 w 245"/>
                <a:gd name="T11" fmla="*/ 234 h 204"/>
                <a:gd name="T12" fmla="*/ 77 w 245"/>
                <a:gd name="T13" fmla="*/ 152 h 204"/>
                <a:gd name="T14" fmla="*/ 47 w 245"/>
                <a:gd name="T15" fmla="*/ 94 h 204"/>
                <a:gd name="T16" fmla="*/ 89 w 245"/>
                <a:gd name="T17" fmla="*/ 76 h 204"/>
                <a:gd name="T18" fmla="*/ 59 w 245"/>
                <a:gd name="T19" fmla="*/ 4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46 h 204"/>
                <a:gd name="T50" fmla="*/ 233 w 245"/>
                <a:gd name="T51" fmla="*/ 46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11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2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AC6774BE-CC0C-496D-AD40-5034EF86128A}" type="datetime1">
              <a:rPr lang="en-CA"/>
              <a:pPr>
                <a:defRPr/>
              </a:pPr>
              <a:t>29/06/2012</a:t>
            </a:fld>
            <a:endParaRPr lang="en-CA"/>
          </a:p>
        </p:txBody>
      </p:sp>
      <p:sp>
        <p:nvSpPr>
          <p:cNvPr id="412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24742D3-775B-4B80-9BC5-157FFF6BBA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44" r:id="rId1"/>
    <p:sldLayoutId id="2147484245" r:id="rId2"/>
    <p:sldLayoutId id="2147484232" r:id="rId3"/>
    <p:sldLayoutId id="2147484233" r:id="rId4"/>
    <p:sldLayoutId id="2147484234" r:id="rId5"/>
    <p:sldLayoutId id="2147484235" r:id="rId6"/>
    <p:sldLayoutId id="2147484236" r:id="rId7"/>
    <p:sldLayoutId id="2147484237" r:id="rId8"/>
    <p:sldLayoutId id="2147484238" r:id="rId9"/>
    <p:sldLayoutId id="2147484239" r:id="rId10"/>
    <p:sldLayoutId id="2147484240" r:id="rId11"/>
    <p:sldLayoutId id="2147484241" r:id="rId12"/>
    <p:sldLayoutId id="2147484242" r:id="rId13"/>
    <p:sldLayoutId id="2147484243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CCFF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3.jpe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749300"/>
            <a:ext cx="7616825" cy="2179638"/>
          </a:xfrm>
        </p:spPr>
        <p:txBody>
          <a:bodyPr/>
          <a:lstStyle/>
          <a:p>
            <a:pPr marL="838200" indent="-838200">
              <a:defRPr/>
            </a:pPr>
            <a:r>
              <a:rPr lang="en-US" sz="4000" dirty="0"/>
              <a:t>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3600" dirty="0" smtClean="0"/>
              <a:t>Standardization of geographical names: the United Nations</a:t>
            </a:r>
            <a:br>
              <a:rPr lang="en-US" sz="3600" dirty="0" smtClean="0"/>
            </a:br>
            <a:r>
              <a:rPr lang="en-US" sz="3600" dirty="0" smtClean="0"/>
              <a:t>outreach to individual countries</a:t>
            </a:r>
            <a:br>
              <a:rPr lang="en-US" sz="36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25538" y="3716338"/>
            <a:ext cx="7016750" cy="1252537"/>
          </a:xfrm>
        </p:spPr>
        <p:txBody>
          <a:bodyPr/>
          <a:lstStyle/>
          <a:p>
            <a:pPr marL="342900" indent="-342900">
              <a:defRPr/>
            </a:pPr>
            <a:endParaRPr lang="en-US" dirty="0" smtClean="0"/>
          </a:p>
          <a:p>
            <a:pPr marL="342900" indent="-342900">
              <a:defRPr/>
            </a:pPr>
            <a:r>
              <a:rPr lang="en-US" dirty="0" smtClean="0"/>
              <a:t>Helen Kerfoot and Ferjan Ormeling</a:t>
            </a:r>
          </a:p>
        </p:txBody>
      </p:sp>
      <p:pic>
        <p:nvPicPr>
          <p:cNvPr id="4100" name="Picture 1028" descr="un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2928938"/>
            <a:ext cx="1266825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273020A-76EC-4A09-9B08-763967F6A3C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83" name="Picture 11" descr="gazetteern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775" y="1071563"/>
            <a:ext cx="171767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4" name="Picture 12" descr="for ga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3" y="1493838"/>
            <a:ext cx="1044575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4" descr="Syllabic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1346200"/>
            <a:ext cx="1952625" cy="365125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6" descr="comput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0" y="1803400"/>
            <a:ext cx="1624013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7" name="Picture 15" descr="computer_Indi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0" y="1487488"/>
            <a:ext cx="1714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-71438"/>
            <a:ext cx="7321550" cy="1276351"/>
          </a:xfrm>
        </p:spPr>
        <p:txBody>
          <a:bodyPr/>
          <a:lstStyle/>
          <a:p>
            <a:pPr>
              <a:defRPr/>
            </a:pPr>
            <a:r>
              <a:rPr lang="fr-CA" dirty="0"/>
              <a:t>… UNGEGN </a:t>
            </a:r>
            <a:r>
              <a:rPr lang="fr-CA" dirty="0" err="1"/>
              <a:t>working</a:t>
            </a:r>
            <a:r>
              <a:rPr lang="fr-CA" dirty="0"/>
              <a:t> groups</a:t>
            </a:r>
            <a:endParaRPr lang="en-CA" dirty="0"/>
          </a:p>
        </p:txBody>
      </p:sp>
      <p:pic>
        <p:nvPicPr>
          <p:cNvPr id="54277" name="Picture 5" descr="countriesCA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4386263"/>
            <a:ext cx="2033587" cy="16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9" name="Picture 7" descr="Traini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0" y="1641475"/>
            <a:ext cx="19859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0" name="Picture 8" descr="SaamiNwy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975" y="4454525"/>
            <a:ext cx="2346325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1" name="Picture 9" descr="justicescale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013" y="3455988"/>
            <a:ext cx="1017587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2" name="Picture 10" descr="dolla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950" y="4930775"/>
            <a:ext cx="13843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5" name="Picture 13" descr="terminology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763" y="2844800"/>
            <a:ext cx="1327150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6" name="Picture 14" descr="Watson Lak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138" y="4619625"/>
            <a:ext cx="1747837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8" name="Picture 16" descr="Media_India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" y="2843213"/>
            <a:ext cx="1852613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9" name="Text Box 17"/>
          <p:cNvSpPr txBox="1">
            <a:spLocks noChangeArrowheads="1"/>
          </p:cNvSpPr>
          <p:nvPr/>
        </p:nvSpPr>
        <p:spPr bwMode="auto">
          <a:xfrm>
            <a:off x="747713" y="1812925"/>
            <a:ext cx="1738312" cy="396875"/>
          </a:xfrm>
          <a:prstGeom prst="rect">
            <a:avLst/>
          </a:prstGeom>
          <a:solidFill>
            <a:srgbClr val="FFDB4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CA" sz="2000">
                <a:solidFill>
                  <a:schemeClr val="bg2"/>
                </a:solidFill>
              </a:rPr>
              <a:t>Romanization</a:t>
            </a:r>
            <a:endParaRPr lang="en-US" sz="2000">
              <a:solidFill>
                <a:schemeClr val="bg2"/>
              </a:solidFill>
            </a:endParaRPr>
          </a:p>
        </p:txBody>
      </p:sp>
      <p:sp>
        <p:nvSpPr>
          <p:cNvPr id="54291" name="Text Box 19"/>
          <p:cNvSpPr txBox="1">
            <a:spLocks noChangeArrowheads="1"/>
          </p:cNvSpPr>
          <p:nvPr/>
        </p:nvSpPr>
        <p:spPr bwMode="auto">
          <a:xfrm>
            <a:off x="2970213" y="1390650"/>
            <a:ext cx="1103312" cy="396875"/>
          </a:xfrm>
          <a:prstGeom prst="rect">
            <a:avLst/>
          </a:prstGeom>
          <a:solidFill>
            <a:srgbClr val="FFDB4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CA" sz="2000">
                <a:solidFill>
                  <a:schemeClr val="bg2"/>
                </a:solidFill>
              </a:rPr>
              <a:t>Training</a:t>
            </a:r>
            <a:endParaRPr lang="en-US" sz="2000">
              <a:solidFill>
                <a:schemeClr val="bg2"/>
              </a:solidFill>
            </a:endParaRPr>
          </a:p>
        </p:txBody>
      </p:sp>
      <p:sp>
        <p:nvSpPr>
          <p:cNvPr id="54293" name="Text Box 21"/>
          <p:cNvSpPr txBox="1">
            <a:spLocks noChangeArrowheads="1"/>
          </p:cNvSpPr>
          <p:nvPr/>
        </p:nvSpPr>
        <p:spPr bwMode="auto">
          <a:xfrm>
            <a:off x="242888" y="5716588"/>
            <a:ext cx="1905000" cy="396875"/>
          </a:xfrm>
          <a:prstGeom prst="rect">
            <a:avLst/>
          </a:prstGeom>
          <a:solidFill>
            <a:srgbClr val="FFDB4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CA" sz="2000">
                <a:solidFill>
                  <a:schemeClr val="bg2"/>
                </a:solidFill>
              </a:rPr>
              <a:t>Country names</a:t>
            </a:r>
            <a:endParaRPr lang="en-US" sz="2000">
              <a:solidFill>
                <a:schemeClr val="bg2"/>
              </a:solidFill>
            </a:endParaRPr>
          </a:p>
        </p:txBody>
      </p:sp>
      <p:sp>
        <p:nvSpPr>
          <p:cNvPr id="54294" name="Text Box 22"/>
          <p:cNvSpPr txBox="1">
            <a:spLocks noChangeArrowheads="1"/>
          </p:cNvSpPr>
          <p:nvPr/>
        </p:nvSpPr>
        <p:spPr bwMode="auto">
          <a:xfrm>
            <a:off x="6980238" y="4567238"/>
            <a:ext cx="1974850" cy="366712"/>
          </a:xfrm>
          <a:prstGeom prst="rect">
            <a:avLst/>
          </a:prstGeom>
          <a:solidFill>
            <a:srgbClr val="FFDB4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CA">
                <a:solidFill>
                  <a:schemeClr val="bg2"/>
                </a:solidFill>
              </a:rPr>
              <a:t>Publicity / funding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54295" name="Text Box 23"/>
          <p:cNvSpPr txBox="1">
            <a:spLocks noChangeArrowheads="1"/>
          </p:cNvSpPr>
          <p:nvPr/>
        </p:nvSpPr>
        <p:spPr bwMode="auto">
          <a:xfrm>
            <a:off x="5892800" y="3128963"/>
            <a:ext cx="2990850" cy="366712"/>
          </a:xfrm>
          <a:prstGeom prst="rect">
            <a:avLst/>
          </a:prstGeom>
          <a:solidFill>
            <a:srgbClr val="FFDB4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CA">
                <a:solidFill>
                  <a:schemeClr val="bg2"/>
                </a:solidFill>
              </a:rPr>
              <a:t>Evaluation / implementation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54297" name="Text Box 25"/>
          <p:cNvSpPr txBox="1">
            <a:spLocks noChangeArrowheads="1"/>
          </p:cNvSpPr>
          <p:nvPr/>
        </p:nvSpPr>
        <p:spPr bwMode="auto">
          <a:xfrm>
            <a:off x="4856163" y="3830638"/>
            <a:ext cx="1582737" cy="396875"/>
          </a:xfrm>
          <a:prstGeom prst="rect">
            <a:avLst/>
          </a:prstGeom>
          <a:solidFill>
            <a:srgbClr val="FFDB4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CA" sz="2000">
                <a:solidFill>
                  <a:schemeClr val="bg2"/>
                </a:solidFill>
              </a:rPr>
              <a:t>Terminology</a:t>
            </a:r>
            <a:endParaRPr lang="en-US" sz="2000">
              <a:solidFill>
                <a:schemeClr val="bg2"/>
              </a:solidFill>
            </a:endParaRPr>
          </a:p>
        </p:txBody>
      </p:sp>
      <p:sp>
        <p:nvSpPr>
          <p:cNvPr id="54298" name="Text Box 26"/>
          <p:cNvSpPr txBox="1">
            <a:spLocks noChangeArrowheads="1"/>
          </p:cNvSpPr>
          <p:nvPr/>
        </p:nvSpPr>
        <p:spPr bwMode="auto">
          <a:xfrm>
            <a:off x="5289550" y="1389063"/>
            <a:ext cx="2636838" cy="396875"/>
          </a:xfrm>
          <a:prstGeom prst="rect">
            <a:avLst/>
          </a:prstGeom>
          <a:solidFill>
            <a:srgbClr val="FFDB4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CA" sz="2000">
                <a:solidFill>
                  <a:schemeClr val="bg2"/>
                </a:solidFill>
              </a:rPr>
              <a:t>Data files / gazetteers</a:t>
            </a:r>
            <a:endParaRPr lang="en-US" sz="2000">
              <a:solidFill>
                <a:schemeClr val="bg2"/>
              </a:solidFill>
            </a:endParaRPr>
          </a:p>
        </p:txBody>
      </p:sp>
      <p:sp>
        <p:nvSpPr>
          <p:cNvPr id="54299" name="Text Box 27"/>
          <p:cNvSpPr txBox="1">
            <a:spLocks noChangeArrowheads="1"/>
          </p:cNvSpPr>
          <p:nvPr/>
        </p:nvSpPr>
        <p:spPr bwMode="auto">
          <a:xfrm>
            <a:off x="2590800" y="4016375"/>
            <a:ext cx="1738313" cy="396875"/>
          </a:xfrm>
          <a:prstGeom prst="rect">
            <a:avLst/>
          </a:prstGeom>
          <a:solidFill>
            <a:srgbClr val="FFDB4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CA" sz="2000">
                <a:solidFill>
                  <a:schemeClr val="bg2"/>
                </a:solidFill>
              </a:rPr>
              <a:t>Pronunciation</a:t>
            </a:r>
            <a:endParaRPr lang="en-US" sz="2000">
              <a:solidFill>
                <a:schemeClr val="bg2"/>
              </a:solidFill>
            </a:endParaRPr>
          </a:p>
        </p:txBody>
      </p:sp>
      <p:sp>
        <p:nvSpPr>
          <p:cNvPr id="54300" name="Text Box 28"/>
          <p:cNvSpPr txBox="1">
            <a:spLocks noChangeArrowheads="1"/>
          </p:cNvSpPr>
          <p:nvPr/>
        </p:nvSpPr>
        <p:spPr bwMode="auto">
          <a:xfrm>
            <a:off x="2792413" y="5729288"/>
            <a:ext cx="1228725" cy="396875"/>
          </a:xfrm>
          <a:prstGeom prst="rect">
            <a:avLst/>
          </a:prstGeom>
          <a:solidFill>
            <a:srgbClr val="FFDB4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CA" sz="2000">
                <a:solidFill>
                  <a:schemeClr val="bg2"/>
                </a:solidFill>
              </a:rPr>
              <a:t>Exonyms</a:t>
            </a:r>
            <a:endParaRPr lang="en-US" sz="2000">
              <a:solidFill>
                <a:schemeClr val="bg2"/>
              </a:solidFill>
            </a:endParaRPr>
          </a:p>
        </p:txBody>
      </p:sp>
      <p:sp>
        <p:nvSpPr>
          <p:cNvPr id="54301" name="Text Box 29"/>
          <p:cNvSpPr txBox="1">
            <a:spLocks noChangeArrowheads="1"/>
          </p:cNvSpPr>
          <p:nvPr/>
        </p:nvSpPr>
        <p:spPr bwMode="auto">
          <a:xfrm>
            <a:off x="4156075" y="5924550"/>
            <a:ext cx="4365625" cy="369888"/>
          </a:xfrm>
          <a:prstGeom prst="rect">
            <a:avLst/>
          </a:prstGeom>
          <a:solidFill>
            <a:srgbClr val="FFDB4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CA">
                <a:solidFill>
                  <a:schemeClr val="bg2"/>
                </a:solidFill>
              </a:rPr>
              <a:t>Promotion – indigenous / minority names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A239E2-27AB-405C-8BBD-3C2716DC625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4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4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4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4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4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4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4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4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4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4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4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4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4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4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4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4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4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4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4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4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9" grpId="0" animBg="1"/>
      <p:bldP spid="54291" grpId="0" animBg="1"/>
      <p:bldP spid="54293" grpId="0" animBg="1" autoUpdateAnimBg="0"/>
      <p:bldP spid="54294" grpId="0" animBg="1"/>
      <p:bldP spid="54295" grpId="0" animBg="1"/>
      <p:bldP spid="54297" grpId="0" animBg="1"/>
      <p:bldP spid="54298" grpId="0" animBg="1"/>
      <p:bldP spid="54299" grpId="0" animBg="1"/>
      <p:bldP spid="54300" grpId="0" animBg="1"/>
      <p:bldP spid="5430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pic>
        <p:nvPicPr>
          <p:cNvPr id="14339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363" y="188913"/>
            <a:ext cx="9045575" cy="6429375"/>
          </a:xfrm>
        </p:spPr>
      </p:pic>
      <p:sp>
        <p:nvSpPr>
          <p:cNvPr id="14340" name="Rectangle 10"/>
          <p:cNvSpPr>
            <a:spLocks noChangeArrowheads="1"/>
          </p:cNvSpPr>
          <p:nvPr/>
        </p:nvSpPr>
        <p:spPr bwMode="auto">
          <a:xfrm>
            <a:off x="4643438" y="908050"/>
            <a:ext cx="3960812" cy="57626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nl-NL" sz="2800"/>
              <a:t>http://www.eki.ee/wgrs/</a:t>
            </a:r>
            <a:endParaRPr lang="en-GB" sz="28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30FF5F-A297-45F0-A2F2-D291BAEC514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pic>
        <p:nvPicPr>
          <p:cNvPr id="15363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875" y="0"/>
            <a:ext cx="8588375" cy="6854825"/>
          </a:xfrm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692275" y="0"/>
            <a:ext cx="5327650" cy="4572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nl-NL" sz="3200"/>
              <a:t>Romanization of Arabic</a:t>
            </a:r>
            <a:endParaRPr lang="en-GB" sz="32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0D6F88-901E-4B28-9081-DE6C5A1DB1D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pPr>
              <a:defRPr/>
            </a:pPr>
            <a:r>
              <a:rPr lang="nl-NL" dirty="0" smtClean="0"/>
              <a:t>UN </a:t>
            </a:r>
            <a:r>
              <a:rPr lang="nl-NL" dirty="0" err="1" smtClean="0"/>
              <a:t>romanization</a:t>
            </a:r>
            <a:r>
              <a:rPr lang="nl-NL" dirty="0" smtClean="0"/>
              <a:t> systems</a:t>
            </a:r>
            <a:endParaRPr lang="en-GB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16388" name="Picture 2" descr="C:\Users\fjormeling\Desktop\img9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2813"/>
            <a:ext cx="8316913" cy="594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3"/>
          <p:cNvSpPr>
            <a:spLocks noChangeArrowheads="1"/>
          </p:cNvSpPr>
          <p:nvPr/>
        </p:nvSpPr>
        <p:spPr bwMode="auto">
          <a:xfrm>
            <a:off x="3635375" y="5013325"/>
            <a:ext cx="4103688" cy="15113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nl-NL" sz="2200">
                <a:solidFill>
                  <a:schemeClr val="bg2"/>
                </a:solidFill>
              </a:rPr>
              <a:t>Roman alphabet</a:t>
            </a:r>
          </a:p>
          <a:p>
            <a:pPr eaLnBrk="0" hangingPunct="0"/>
            <a:r>
              <a:rPr lang="nl-NL" sz="2200">
                <a:solidFill>
                  <a:schemeClr val="bg2"/>
                </a:solidFill>
              </a:rPr>
              <a:t>UN-recom. conversion system</a:t>
            </a:r>
          </a:p>
          <a:p>
            <a:pPr eaLnBrk="0" hangingPunct="0"/>
            <a:r>
              <a:rPr lang="nl-NL" sz="2200">
                <a:solidFill>
                  <a:schemeClr val="bg2"/>
                </a:solidFill>
              </a:rPr>
              <a:t>UN-recomd, not implemented</a:t>
            </a:r>
          </a:p>
          <a:p>
            <a:pPr eaLnBrk="0" hangingPunct="0"/>
            <a:r>
              <a:rPr lang="nl-NL" sz="2200">
                <a:solidFill>
                  <a:schemeClr val="bg2"/>
                </a:solidFill>
              </a:rPr>
              <a:t>No UN-recommended system</a:t>
            </a:r>
            <a:endParaRPr lang="en-GB" sz="2200">
              <a:solidFill>
                <a:schemeClr val="bg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919B3F-3C65-4186-B825-27EB04F87B2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7411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750" y="-11113"/>
            <a:ext cx="9117013" cy="685800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2EE54C-AB20-4E63-A308-607A4BFFE46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2008C8-4694-45F6-94DF-2B7C04D689E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1843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260350"/>
            <a:ext cx="9123362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249238"/>
            <a:ext cx="8172450" cy="1308100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International toponymy training</a:t>
            </a:r>
            <a:br>
              <a:rPr lang="en-CA" dirty="0" smtClean="0"/>
            </a:br>
            <a:r>
              <a:rPr lang="en-CA" sz="1800" dirty="0" smtClean="0"/>
              <a:t>toponymy training courses</a:t>
            </a:r>
            <a:endParaRPr lang="en-CA" sz="1800" dirty="0"/>
          </a:p>
        </p:txBody>
      </p:sp>
      <p:pic>
        <p:nvPicPr>
          <p:cNvPr id="19459" name="Content Placeholder 3" descr="Updated training courses_map only_2010Nov_smaller_v2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400" y="1552575"/>
            <a:ext cx="8312150" cy="4292600"/>
          </a:xfrm>
        </p:spPr>
      </p:pic>
      <p:grpSp>
        <p:nvGrpSpPr>
          <p:cNvPr id="19460" name="Group 12"/>
          <p:cNvGrpSpPr>
            <a:grpSpLocks/>
          </p:cNvGrpSpPr>
          <p:nvPr/>
        </p:nvGrpSpPr>
        <p:grpSpPr bwMode="auto">
          <a:xfrm>
            <a:off x="6459538" y="6146800"/>
            <a:ext cx="2035175" cy="307975"/>
            <a:chOff x="6965151" y="6146800"/>
            <a:chExt cx="2034387" cy="307975"/>
          </a:xfrm>
        </p:grpSpPr>
        <p:sp>
          <p:nvSpPr>
            <p:cNvPr id="19465" name="TextBox 8"/>
            <p:cNvSpPr txBox="1">
              <a:spLocks noChangeArrowheads="1"/>
            </p:cNvSpPr>
            <p:nvPr/>
          </p:nvSpPr>
          <p:spPr bwMode="auto">
            <a:xfrm>
              <a:off x="7069138" y="6146800"/>
              <a:ext cx="19304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CA" sz="1400" b="1" i="1"/>
                <a:t>PAIGH courses</a:t>
              </a:r>
            </a:p>
          </p:txBody>
        </p:sp>
        <p:sp>
          <p:nvSpPr>
            <p:cNvPr id="19466" name="Flowchart: Connector 6"/>
            <p:cNvSpPr>
              <a:spLocks noChangeArrowheads="1"/>
            </p:cNvSpPr>
            <p:nvPr/>
          </p:nvSpPr>
          <p:spPr bwMode="auto">
            <a:xfrm>
              <a:off x="6965151" y="6229838"/>
              <a:ext cx="116114" cy="116114"/>
            </a:xfrm>
            <a:prstGeom prst="flowChartConnector">
              <a:avLst/>
            </a:prstGeom>
            <a:solidFill>
              <a:srgbClr val="16B640"/>
            </a:solidFill>
            <a:ln w="12700" algn="ctr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19461" name="Group 13"/>
          <p:cNvGrpSpPr>
            <a:grpSpLocks/>
          </p:cNvGrpSpPr>
          <p:nvPr/>
        </p:nvGrpSpPr>
        <p:grpSpPr bwMode="auto">
          <a:xfrm>
            <a:off x="1128713" y="6149975"/>
            <a:ext cx="2063750" cy="306388"/>
            <a:chOff x="1128290" y="6149296"/>
            <a:chExt cx="2064173" cy="306387"/>
          </a:xfrm>
        </p:grpSpPr>
        <p:sp>
          <p:nvSpPr>
            <p:cNvPr id="19463" name="TextBox 6"/>
            <p:cNvSpPr txBox="1">
              <a:spLocks noChangeArrowheads="1"/>
            </p:cNvSpPr>
            <p:nvPr/>
          </p:nvSpPr>
          <p:spPr bwMode="auto">
            <a:xfrm>
              <a:off x="1262063" y="6149296"/>
              <a:ext cx="1930400" cy="306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CA" sz="1400" b="1" i="1"/>
                <a:t>UNGEGN courses</a:t>
              </a:r>
            </a:p>
          </p:txBody>
        </p:sp>
        <p:sp>
          <p:nvSpPr>
            <p:cNvPr id="19464" name="Flowchart: Connector 9"/>
            <p:cNvSpPr>
              <a:spLocks noChangeArrowheads="1"/>
            </p:cNvSpPr>
            <p:nvPr/>
          </p:nvSpPr>
          <p:spPr bwMode="auto">
            <a:xfrm>
              <a:off x="1128290" y="6227811"/>
              <a:ext cx="119486" cy="119486"/>
            </a:xfrm>
            <a:prstGeom prst="flowChartConnector">
              <a:avLst/>
            </a:prstGeom>
            <a:solidFill>
              <a:srgbClr val="B3199D"/>
            </a:solidFill>
            <a:ln w="12700" algn="ctr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893C84-1EC9-49E2-B6E3-6B76B685DD4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43" name="Picture 11" descr="un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538" y="2981325"/>
            <a:ext cx="7239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76B177-C0A7-4ABE-9E40-3FC0058F0CF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2048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265113"/>
            <a:ext cx="9139237" cy="658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UN_Sta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100" y="319088"/>
            <a:ext cx="1965325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1" name="Rectangle 3"/>
          <p:cNvSpPr>
            <a:spLocks noGrp="1" noChangeArrowheads="1"/>
          </p:cNvSpPr>
          <p:nvPr>
            <p:ph type="title"/>
          </p:nvPr>
        </p:nvSpPr>
        <p:spPr>
          <a:xfrm>
            <a:off x="714375" y="142875"/>
            <a:ext cx="6324600" cy="1158875"/>
          </a:xfrm>
        </p:spPr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fr-CA" dirty="0"/>
              <a:t> </a:t>
            </a:r>
            <a:r>
              <a:rPr lang="fr-CA" dirty="0" smtClean="0"/>
              <a:t>  UNGEGN </a:t>
            </a:r>
            <a:r>
              <a:rPr lang="fr-CA" dirty="0" err="1"/>
              <a:t>website</a:t>
            </a:r>
            <a:r>
              <a:rPr lang="fr-CA" dirty="0"/>
              <a:t> . . .</a:t>
            </a:r>
            <a:endParaRPr lang="en-CA" dirty="0"/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14313" y="1643063"/>
            <a:ext cx="8643937" cy="4476750"/>
          </a:xfrm>
        </p:spPr>
        <p:txBody>
          <a:bodyPr/>
          <a:lstStyle/>
          <a:p>
            <a:pPr lvl="1">
              <a:lnSpc>
                <a:spcPct val="80000"/>
              </a:lnSpc>
            </a:pPr>
            <a:r>
              <a:rPr lang="en-CA" sz="2400" smtClean="0"/>
              <a:t>Overview … Mandate</a:t>
            </a:r>
          </a:p>
          <a:p>
            <a:pPr lvl="1">
              <a:lnSpc>
                <a:spcPct val="80000"/>
              </a:lnSpc>
            </a:pPr>
            <a:r>
              <a:rPr lang="en-CA" sz="2400" smtClean="0"/>
              <a:t>Conferences</a:t>
            </a:r>
          </a:p>
          <a:p>
            <a:pPr lvl="1">
              <a:lnSpc>
                <a:spcPct val="80000"/>
              </a:lnSpc>
            </a:pPr>
            <a:r>
              <a:rPr lang="en-CA" sz="2400" smtClean="0"/>
              <a:t>UNGEGN</a:t>
            </a:r>
          </a:p>
          <a:p>
            <a:pPr lvl="2">
              <a:lnSpc>
                <a:spcPct val="80000"/>
              </a:lnSpc>
            </a:pPr>
            <a:r>
              <a:rPr lang="en-CA" sz="2000" smtClean="0"/>
              <a:t>Divisions</a:t>
            </a:r>
          </a:p>
          <a:p>
            <a:pPr lvl="2">
              <a:lnSpc>
                <a:spcPct val="80000"/>
              </a:lnSpc>
            </a:pPr>
            <a:r>
              <a:rPr lang="en-CA" sz="2000" smtClean="0"/>
              <a:t>Working Groups      e.g. Romanization …</a:t>
            </a:r>
            <a:r>
              <a:rPr lang="en-CA" smtClean="0"/>
              <a:t> </a:t>
            </a:r>
            <a:r>
              <a:rPr lang="en-CA" sz="2000" smtClean="0">
                <a:solidFill>
                  <a:schemeClr val="hlink"/>
                </a:solidFill>
              </a:rPr>
              <a:t>www.eki.ee/wgrs</a:t>
            </a:r>
            <a:endParaRPr lang="en-CA" sz="2000" smtClean="0"/>
          </a:p>
          <a:p>
            <a:pPr lvl="2">
              <a:lnSpc>
                <a:spcPct val="80000"/>
              </a:lnSpc>
            </a:pPr>
            <a:r>
              <a:rPr lang="en-CA" sz="2000" smtClean="0"/>
              <a:t>Sessions</a:t>
            </a:r>
          </a:p>
          <a:p>
            <a:pPr lvl="1">
              <a:lnSpc>
                <a:spcPct val="80000"/>
              </a:lnSpc>
            </a:pPr>
            <a:r>
              <a:rPr lang="en-CA" sz="2400" smtClean="0"/>
              <a:t>News and events</a:t>
            </a:r>
          </a:p>
          <a:p>
            <a:pPr lvl="1">
              <a:lnSpc>
                <a:spcPct val="80000"/>
              </a:lnSpc>
            </a:pPr>
            <a:r>
              <a:rPr lang="en-CA" sz="2400" smtClean="0"/>
              <a:t>Documents and publications</a:t>
            </a:r>
          </a:p>
          <a:p>
            <a:pPr lvl="1">
              <a:lnSpc>
                <a:spcPct val="80000"/>
              </a:lnSpc>
            </a:pPr>
            <a:r>
              <a:rPr lang="en-CA" sz="2400" smtClean="0"/>
              <a:t>Links</a:t>
            </a:r>
          </a:p>
          <a:p>
            <a:pPr lvl="2">
              <a:lnSpc>
                <a:spcPct val="80000"/>
              </a:lnSpc>
            </a:pPr>
            <a:r>
              <a:rPr lang="en-CA" sz="2000" smtClean="0"/>
              <a:t>National names authorities; toponymic guidelines</a:t>
            </a:r>
          </a:p>
          <a:p>
            <a:pPr lvl="2">
              <a:lnSpc>
                <a:spcPct val="80000"/>
              </a:lnSpc>
            </a:pPr>
            <a:r>
              <a:rPr lang="en-CA" sz="2000" smtClean="0"/>
              <a:t>Interactive national toponymic databases; international agencies</a:t>
            </a:r>
          </a:p>
          <a:p>
            <a:pPr lvl="1">
              <a:lnSpc>
                <a:spcPct val="80000"/>
              </a:lnSpc>
            </a:pPr>
            <a:r>
              <a:rPr lang="en-CA" sz="2400" smtClean="0"/>
              <a:t>Contacts  …  </a:t>
            </a:r>
          </a:p>
          <a:p>
            <a:pPr lvl="1">
              <a:lnSpc>
                <a:spcPct val="80000"/>
              </a:lnSpc>
            </a:pPr>
            <a:endParaRPr lang="en-CA" sz="2400" smtClean="0">
              <a:solidFill>
                <a:schemeClr val="hlink"/>
              </a:solidFill>
            </a:endParaRPr>
          </a:p>
          <a:p>
            <a:pPr lvl="1">
              <a:lnSpc>
                <a:spcPct val="80000"/>
              </a:lnSpc>
              <a:buFont typeface="Monotype Sorts" pitchFamily="2" charset="2"/>
              <a:buNone/>
            </a:pPr>
            <a:endParaRPr lang="en-CA" sz="2000" smtClean="0"/>
          </a:p>
          <a:p>
            <a:pPr lvl="1">
              <a:lnSpc>
                <a:spcPct val="80000"/>
              </a:lnSpc>
            </a:pPr>
            <a:endParaRPr lang="en-CA" smtClean="0">
              <a:solidFill>
                <a:srgbClr val="000000"/>
              </a:solidFill>
              <a:latin typeface="Verdana" pitchFamily="34" charset="0"/>
            </a:endParaRPr>
          </a:p>
          <a:p>
            <a:pPr lvl="1">
              <a:lnSpc>
                <a:spcPct val="80000"/>
              </a:lnSpc>
              <a:buFont typeface="Monotype Sorts" pitchFamily="2" charset="2"/>
              <a:buNone/>
            </a:pPr>
            <a:endParaRPr lang="en-CA" smtClean="0"/>
          </a:p>
        </p:txBody>
      </p:sp>
      <p:pic>
        <p:nvPicPr>
          <p:cNvPr id="83973" name="Picture 5" descr="un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024063"/>
            <a:ext cx="769937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1744663" y="1143000"/>
            <a:ext cx="407035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CA" sz="2400">
                <a:solidFill>
                  <a:schemeClr val="hlink"/>
                </a:solidFill>
              </a:rPr>
              <a:t>unstats.un.org/unsd/geoinfo/</a:t>
            </a:r>
            <a:endParaRPr lang="fr-CA" sz="2400">
              <a:solidFill>
                <a:schemeClr val="hlin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F09130-4A44-45C7-84B0-35DDC527423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2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A742D5-5497-420F-979F-297B0B89A49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2253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50350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00188" y="214313"/>
            <a:ext cx="6324600" cy="1143000"/>
          </a:xfrm>
        </p:spPr>
        <p:txBody>
          <a:bodyPr/>
          <a:lstStyle/>
          <a:p>
            <a:pPr>
              <a:defRPr/>
            </a:pPr>
            <a:r>
              <a:rPr lang="fr-CA" dirty="0" smtClean="0"/>
              <a:t>   </a:t>
            </a:r>
            <a:r>
              <a:rPr lang="fr-CA" dirty="0" err="1" smtClean="0"/>
              <a:t>Early</a:t>
            </a:r>
            <a:r>
              <a:rPr lang="fr-CA" dirty="0" smtClean="0"/>
              <a:t> </a:t>
            </a:r>
            <a:r>
              <a:rPr lang="en-GB" dirty="0" smtClean="0"/>
              <a:t>days</a:t>
            </a:r>
            <a:r>
              <a:rPr lang="fr-CA" dirty="0" smtClean="0"/>
              <a:t> </a:t>
            </a:r>
            <a:r>
              <a:rPr lang="en-GB" dirty="0" smtClean="0"/>
              <a:t>at</a:t>
            </a:r>
            <a:r>
              <a:rPr lang="fr-CA" dirty="0" smtClean="0"/>
              <a:t> the UN</a:t>
            </a:r>
            <a:endParaRPr lang="en-CA" dirty="0" smtClean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28750"/>
            <a:ext cx="8929688" cy="4913313"/>
          </a:xfrm>
        </p:spPr>
        <p:txBody>
          <a:bodyPr/>
          <a:lstStyle/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UN Economic and Social Council (ECOSOC) 1948</a:t>
            </a:r>
          </a:p>
          <a:p>
            <a:pPr lvl="1">
              <a:lnSpc>
                <a:spcPct val="90000"/>
              </a:lnSpc>
              <a:defRPr/>
            </a:pPr>
            <a:endParaRPr lang="en-US" sz="400" dirty="0" smtClean="0"/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First Regional Cartographic Conf. for Asia and Pacific 1955</a:t>
            </a:r>
          </a:p>
          <a:p>
            <a:pPr lvl="1">
              <a:lnSpc>
                <a:spcPct val="90000"/>
              </a:lnSpc>
              <a:defRPr/>
            </a:pPr>
            <a:endParaRPr lang="en-US" sz="400" dirty="0" smtClean="0"/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ECOSOC resolution 715 A (XXVII) 1959  </a:t>
            </a:r>
          </a:p>
          <a:p>
            <a:pPr lvl="1">
              <a:lnSpc>
                <a:spcPct val="90000"/>
              </a:lnSpc>
              <a:defRPr/>
            </a:pPr>
            <a:endParaRPr lang="en-US" sz="400" dirty="0" smtClean="0"/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First meeting of UN Group of Experts</a:t>
            </a:r>
          </a:p>
          <a:p>
            <a:pPr marL="457200" lvl="1" indent="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/>
              <a:t> </a:t>
            </a:r>
            <a:r>
              <a:rPr lang="en-US" sz="2400" dirty="0" smtClean="0"/>
              <a:t>on Geographical Names in 1960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" dirty="0" smtClean="0"/>
              <a:t>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First Conference on the 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 smtClean="0"/>
              <a:t>   Standardization of Geographical 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 smtClean="0"/>
              <a:t>   Names in 1967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400" dirty="0" smtClean="0"/>
          </a:p>
          <a:p>
            <a:pPr lvl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 smtClean="0"/>
              <a:t>		•  national standardization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 smtClean="0"/>
              <a:t>	  •  basis of international standardization  (</a:t>
            </a:r>
            <a:r>
              <a:rPr lang="en-US" sz="2400" dirty="0" err="1" smtClean="0"/>
              <a:t>romanization</a:t>
            </a:r>
            <a:r>
              <a:rPr lang="en-US" sz="2400" dirty="0" smtClean="0"/>
              <a:t>)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 smtClean="0"/>
              <a:t>		•  resolution I/4 … foundation (1967)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dirty="0" smtClean="0"/>
          </a:p>
          <a:p>
            <a:pPr>
              <a:lnSpc>
                <a:spcPct val="90000"/>
              </a:lnSpc>
              <a:defRPr/>
            </a:pPr>
            <a:endParaRPr lang="en-CA" sz="2800" dirty="0" smtClean="0"/>
          </a:p>
        </p:txBody>
      </p:sp>
      <p:graphicFrame>
        <p:nvGraphicFramePr>
          <p:cNvPr id="61444" name="Object 4"/>
          <p:cNvGraphicFramePr>
            <a:graphicFrameLocks noChangeAspect="1"/>
          </p:cNvGraphicFramePr>
          <p:nvPr/>
        </p:nvGraphicFramePr>
        <p:xfrm>
          <a:off x="6072188" y="2852738"/>
          <a:ext cx="3071812" cy="206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Photo Editor Photo" r:id="rId3" imgW="4761905" imgH="3200000" progId="">
                  <p:embed/>
                </p:oleObj>
              </mc:Choice>
              <mc:Fallback>
                <p:oleObj name="Photo Editor Photo" r:id="rId3" imgW="4761905" imgH="320000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2188" y="2852738"/>
                        <a:ext cx="3071812" cy="206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78C4CA-405D-4720-A702-4E61A00F529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 autoUpdateAnimBg="0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7321550" cy="1276350"/>
          </a:xfrm>
        </p:spPr>
        <p:txBody>
          <a:bodyPr/>
          <a:lstStyle/>
          <a:p>
            <a:pPr>
              <a:defRPr/>
            </a:pPr>
            <a:r>
              <a:rPr lang="en-US" sz="4000" dirty="0"/>
              <a:t>       </a:t>
            </a:r>
            <a:r>
              <a:rPr lang="en-US" sz="4000" dirty="0" smtClean="0"/>
              <a:t>Map interface</a:t>
            </a:r>
            <a:endParaRPr lang="en-US" sz="4000" dirty="0"/>
          </a:p>
        </p:txBody>
      </p:sp>
      <p:pic>
        <p:nvPicPr>
          <p:cNvPr id="7" name="Picture 4" descr="map_Ethiopi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285875"/>
            <a:ext cx="3505200" cy="31210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572000" y="1428750"/>
            <a:ext cx="428625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/>
              <a:t>Countries</a:t>
            </a:r>
          </a:p>
          <a:p>
            <a:r>
              <a:rPr lang="en-US" sz="2400"/>
              <a:t>- display six UN languages</a:t>
            </a:r>
          </a:p>
          <a:p>
            <a:endParaRPr lang="en-US" sz="400"/>
          </a:p>
          <a:p>
            <a:pPr lvl="1"/>
            <a:r>
              <a:rPr lang="en-US" sz="2000"/>
              <a:t>Arabic	French</a:t>
            </a:r>
          </a:p>
          <a:p>
            <a:pPr lvl="1"/>
            <a:r>
              <a:rPr lang="en-US" sz="2000"/>
              <a:t>Chinese	Russian</a:t>
            </a:r>
          </a:p>
          <a:p>
            <a:pPr lvl="1"/>
            <a:r>
              <a:rPr lang="en-US" sz="2000"/>
              <a:t>English	Spanish</a:t>
            </a:r>
          </a:p>
          <a:p>
            <a:pPr lvl="1"/>
            <a:endParaRPr lang="en-US" sz="2000"/>
          </a:p>
          <a:p>
            <a:endParaRPr lang="en-US" sz="2400"/>
          </a:p>
          <a:p>
            <a:endParaRPr lang="en-US" sz="2400"/>
          </a:p>
        </p:txBody>
      </p:sp>
      <p:pic>
        <p:nvPicPr>
          <p:cNvPr id="22534" name="Picture 6" descr="F:\Brussels\Helsink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4143375"/>
            <a:ext cx="37782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020763" y="4786313"/>
            <a:ext cx="3694112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/>
              <a:t>Capital and other cities</a:t>
            </a:r>
          </a:p>
          <a:p>
            <a:pPr lvl="1" eaLnBrk="1" hangingPunct="1"/>
            <a:r>
              <a:rPr lang="en-US" sz="2000"/>
              <a:t>Local name(s) - romanized</a:t>
            </a:r>
          </a:p>
          <a:p>
            <a:pPr lvl="1" eaLnBrk="1" hangingPunct="1"/>
            <a:r>
              <a:rPr lang="en-US" sz="2000"/>
              <a:t>English, if available</a:t>
            </a:r>
            <a:endParaRPr lang="en-CA"/>
          </a:p>
          <a:p>
            <a:pPr eaLnBrk="1" hangingPunct="1"/>
            <a:endParaRPr lang="en-CA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2943C6-1C37-4377-B92D-43A5FB63769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71537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Table format – country names, cities, capitals</a:t>
            </a:r>
          </a:p>
        </p:txBody>
      </p:sp>
      <p:sp>
        <p:nvSpPr>
          <p:cNvPr id="24579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CA" smtClean="0"/>
          </a:p>
        </p:txBody>
      </p:sp>
      <p:sp>
        <p:nvSpPr>
          <p:cNvPr id="28676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4127500"/>
            <a:ext cx="9136063" cy="2730500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dirty="0" smtClean="0"/>
              <a:t>Endonyms … short and 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2200" dirty="0"/>
              <a:t>	</a:t>
            </a:r>
            <a:r>
              <a:rPr lang="en-US" sz="2200" dirty="0" smtClean="0"/>
              <a:t>formal names</a:t>
            </a:r>
          </a:p>
          <a:p>
            <a:pPr eaLnBrk="1" hangingPunct="1">
              <a:defRPr/>
            </a:pPr>
            <a:r>
              <a:rPr lang="en-US" sz="2200" dirty="0" smtClean="0"/>
              <a:t>UN languages … short 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2200" dirty="0"/>
              <a:t>	</a:t>
            </a:r>
            <a:r>
              <a:rPr lang="en-US" sz="2200" dirty="0" smtClean="0"/>
              <a:t>and formal names</a:t>
            </a:r>
          </a:p>
          <a:p>
            <a:pPr eaLnBrk="1" hangingPunct="1">
              <a:defRPr/>
            </a:pPr>
            <a:r>
              <a:rPr lang="en-US" sz="2200" dirty="0" smtClean="0"/>
              <a:t>Cities: short and formal names, </a:t>
            </a:r>
            <a:r>
              <a:rPr lang="en-US" sz="2000" dirty="0" smtClean="0"/>
              <a:t>•  endonyms  •  UN languages  •  other 	languages</a:t>
            </a:r>
          </a:p>
          <a:p>
            <a:pPr eaLnBrk="1" hangingPunct="1">
              <a:buFontTx/>
              <a:buNone/>
              <a:defRPr/>
            </a:pPr>
            <a:r>
              <a:rPr lang="en-US" sz="2000" dirty="0" smtClean="0"/>
              <a:t>•    lat. long. •  language  •  source  •  sound (endonyms)</a:t>
            </a:r>
            <a:endParaRPr lang="en-US" sz="2200" dirty="0" smtClean="0"/>
          </a:p>
          <a:p>
            <a:pPr eaLnBrk="1" hangingPunct="1">
              <a:buFontTx/>
              <a:buNone/>
              <a:defRPr/>
            </a:pPr>
            <a:endParaRPr lang="en-US" sz="2400" dirty="0" smtClean="0"/>
          </a:p>
        </p:txBody>
      </p:sp>
      <p:pic>
        <p:nvPicPr>
          <p:cNvPr id="24581" name="Picture 4" descr="Sweden_country tabl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3275"/>
            <a:ext cx="5643563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un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14313"/>
            <a:ext cx="598487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4" descr="Sweden_capital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575" y="1844675"/>
            <a:ext cx="5551488" cy="337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EDFC3B-2059-4302-8D9E-8A5A1E6A1FC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25603" name="Content Placeholder 3"/>
          <p:cNvSpPr>
            <a:spLocks noGrp="1" noChangeAspect="1"/>
          </p:cNvSpPr>
          <p:nvPr>
            <p:ph idx="1"/>
          </p:nvPr>
        </p:nvSpPr>
        <p:spPr>
          <a:xfrm>
            <a:off x="3873500" y="3149600"/>
            <a:ext cx="1397000" cy="1397000"/>
          </a:xfrm>
        </p:spPr>
        <p:txBody>
          <a:bodyPr/>
          <a:lstStyle/>
          <a:p>
            <a:endParaRPr lang="nl-NL" smtClean="0"/>
          </a:p>
        </p:txBody>
      </p:sp>
      <p:pic>
        <p:nvPicPr>
          <p:cNvPr id="2560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0"/>
            <a:ext cx="8842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9272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Rectangle 2"/>
          <p:cNvSpPr>
            <a:spLocks noChangeArrowheads="1"/>
          </p:cNvSpPr>
          <p:nvPr/>
        </p:nvSpPr>
        <p:spPr bwMode="auto">
          <a:xfrm>
            <a:off x="150813" y="1916113"/>
            <a:ext cx="2333625" cy="433387"/>
          </a:xfrm>
          <a:prstGeom prst="rect">
            <a:avLst/>
          </a:prstGeom>
          <a:solidFill>
            <a:srgbClr val="0033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nl-NL"/>
              <a:t>GB also connected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6E1F6B-538F-42AC-8EBC-81CE2697D36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875" y="762000"/>
            <a:ext cx="9144000" cy="6096000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50FBE8-9662-464A-9C2F-6F5DD4CFDC5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2662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132263"/>
            <a:ext cx="22098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130800"/>
            <a:ext cx="130492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971550" y="0"/>
            <a:ext cx="6553200" cy="114300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http://lazarus.elte.hu/cet/</a:t>
            </a:r>
          </a:p>
        </p:txBody>
      </p:sp>
      <p:pic>
        <p:nvPicPr>
          <p:cNvPr id="27651" name="Content Placeholder 6" descr="slide 15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5875" y="981075"/>
            <a:ext cx="9159875" cy="5732463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937CAE-FC34-44CB-9962-4AB5F914C2A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1042988" y="4292600"/>
            <a:ext cx="485775" cy="979488"/>
          </a:xfrm>
          <a:prstGeom prst="down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pic>
        <p:nvPicPr>
          <p:cNvPr id="28675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" y="260350"/>
            <a:ext cx="9047163" cy="659765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F2FB0E-73AA-4BBF-BFF5-A902A4C6A02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pic>
        <p:nvPicPr>
          <p:cNvPr id="2969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763" y="1052513"/>
            <a:ext cx="9148763" cy="55880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B6510A-5F23-4DE1-B575-4BB64A77A2B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1" descr="G:\Images_misc\dcsunf205F2Nairob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313" y="2292350"/>
            <a:ext cx="195262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12" descr="G:\Images_misc\unofficesNairob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925" y="1384300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88" y="142875"/>
            <a:ext cx="7321550" cy="1276350"/>
          </a:xfrm>
        </p:spPr>
        <p:txBody>
          <a:bodyPr/>
          <a:lstStyle/>
          <a:p>
            <a:pPr>
              <a:defRPr/>
            </a:pPr>
            <a:r>
              <a:rPr lang="fr-CA" dirty="0" smtClean="0"/>
              <a:t>   27th UNGEGN session</a:t>
            </a:r>
            <a:endParaRPr lang="en-CA" dirty="0" smtClean="0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75" y="4071938"/>
            <a:ext cx="5305425" cy="2116137"/>
          </a:xfrm>
        </p:spPr>
        <p:txBody>
          <a:bodyPr/>
          <a:lstStyle/>
          <a:p>
            <a:r>
              <a:rPr lang="fr-CA" sz="2800" smtClean="0"/>
              <a:t>Exchange of experience; information on new initiatives</a:t>
            </a:r>
          </a:p>
          <a:p>
            <a:r>
              <a:rPr lang="fr-CA" sz="2800" smtClean="0"/>
              <a:t>Make progress on Working Group activities</a:t>
            </a:r>
          </a:p>
          <a:p>
            <a:endParaRPr lang="en-CA" sz="2800" smtClean="0"/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4786313" y="4824413"/>
            <a:ext cx="4102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de-DE">
              <a:latin typeface="Book Antiqua" pitchFamily="18" charset="0"/>
            </a:endParaRPr>
          </a:p>
        </p:txBody>
      </p:sp>
      <p:sp>
        <p:nvSpPr>
          <p:cNvPr id="112647" name="Rectangle 7"/>
          <p:cNvSpPr>
            <a:spLocks noChangeArrowheads="1"/>
          </p:cNvSpPr>
          <p:nvPr/>
        </p:nvSpPr>
        <p:spPr bwMode="auto">
          <a:xfrm>
            <a:off x="571500" y="1285875"/>
            <a:ext cx="8048625" cy="4341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/>
            </a:pPr>
            <a:r>
              <a:rPr lang="fr-CA" sz="2800" dirty="0">
                <a:cs typeface="+mn-cs"/>
              </a:rPr>
              <a:t>New York … </a:t>
            </a:r>
          </a:p>
          <a:p>
            <a:pPr marL="742950" lvl="1" indent="-285750" eaLnBrk="0" hangingPunct="0">
              <a:lnSpc>
                <a:spcPct val="7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Char char="u"/>
              <a:defRPr/>
            </a:pPr>
            <a:r>
              <a:rPr lang="fr-CA" sz="2800" dirty="0">
                <a:cs typeface="+mn-cs"/>
              </a:rPr>
              <a:t> </a:t>
            </a:r>
            <a:r>
              <a:rPr lang="fr-CA" dirty="0">
                <a:cs typeface="+mn-cs"/>
              </a:rPr>
              <a:t>July 30, August 12, 2012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/>
            </a:pPr>
            <a:r>
              <a:rPr lang="fr-CA" sz="2800" dirty="0">
                <a:cs typeface="+mn-cs"/>
              </a:rPr>
              <a:t>Forum for discussion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/>
            </a:pPr>
            <a:r>
              <a:rPr lang="fr-CA" sz="2800" dirty="0">
                <a:cs typeface="+mn-cs"/>
              </a:rPr>
              <a:t>Networking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/>
            </a:pPr>
            <a:r>
              <a:rPr lang="fr-CA" sz="2800" dirty="0" err="1">
                <a:cs typeface="+mn-cs"/>
              </a:rPr>
              <a:t>Encouraging</a:t>
            </a:r>
            <a:r>
              <a:rPr lang="fr-CA" sz="2800" dirty="0">
                <a:cs typeface="+mn-cs"/>
              </a:rPr>
              <a:t> </a:t>
            </a:r>
            <a:r>
              <a:rPr lang="fr-CA" sz="2800" dirty="0" err="1">
                <a:cs typeface="+mn-cs"/>
              </a:rPr>
              <a:t>Africa</a:t>
            </a:r>
            <a:endParaRPr lang="fr-CA" sz="2800" dirty="0">
              <a:cs typeface="+mn-cs"/>
            </a:endParaRPr>
          </a:p>
          <a:p>
            <a:pPr marL="800100" lvl="1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/>
            </a:pPr>
            <a:r>
              <a:rPr lang="fr-CA" dirty="0" err="1">
                <a:cs typeface="+mn-cs"/>
              </a:rPr>
              <a:t>special</a:t>
            </a:r>
            <a:r>
              <a:rPr lang="fr-CA" dirty="0">
                <a:cs typeface="+mn-cs"/>
              </a:rPr>
              <a:t> </a:t>
            </a:r>
            <a:r>
              <a:rPr lang="fr-CA" dirty="0" err="1">
                <a:cs typeface="+mn-cs"/>
              </a:rPr>
              <a:t>presentations</a:t>
            </a:r>
            <a:r>
              <a:rPr lang="fr-CA" dirty="0">
                <a:cs typeface="+mn-cs"/>
              </a:rPr>
              <a:t>; posters; workshops; training</a:t>
            </a:r>
            <a:endParaRPr lang="fr-CA" sz="2800" dirty="0">
              <a:cs typeface="+mn-cs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/>
            </a:pPr>
            <a:endParaRPr lang="fr-CA" sz="2800" dirty="0">
              <a:cs typeface="+mn-cs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/>
            </a:pPr>
            <a:endParaRPr lang="en-CA" sz="3200" dirty="0">
              <a:cs typeface="+mn-cs"/>
            </a:endParaRPr>
          </a:p>
        </p:txBody>
      </p:sp>
      <p:pic>
        <p:nvPicPr>
          <p:cNvPr id="112648" name="Picture 8" descr="un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5" y="5929313"/>
            <a:ext cx="598488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10" descr="G:\Images_misc\dcsr2205F2Nairob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4265613"/>
            <a:ext cx="2525712" cy="130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13" descr="G:\Images_misc\dcsunc205F2Nairob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5145088"/>
            <a:ext cx="19526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1001CD-F284-41DC-8E37-DA2907CD6F7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autoUpdateAnimBg="0"/>
      <p:bldP spid="112647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pPr>
              <a:defRPr/>
            </a:pPr>
            <a:r>
              <a:rPr lang="nl-NL" sz="4000" dirty="0" smtClean="0"/>
              <a:t>   10th UN </a:t>
            </a:r>
            <a:r>
              <a:rPr lang="nl-NL" sz="4000" dirty="0" err="1" smtClean="0"/>
              <a:t>Conf</a:t>
            </a:r>
            <a:r>
              <a:rPr lang="nl-NL" sz="4000" dirty="0" smtClean="0"/>
              <a:t>. Stand. </a:t>
            </a:r>
            <a:r>
              <a:rPr lang="nl-NL" sz="4000" dirty="0" err="1" smtClean="0"/>
              <a:t>Geogr</a:t>
            </a:r>
            <a:r>
              <a:rPr lang="nl-NL" sz="4000" dirty="0" smtClean="0"/>
              <a:t>. </a:t>
            </a:r>
            <a:r>
              <a:rPr lang="nl-NL" sz="4000" dirty="0" err="1" smtClean="0"/>
              <a:t>Names</a:t>
            </a:r>
            <a:endParaRPr lang="en-GB" sz="4000" dirty="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-1588" y="836613"/>
            <a:ext cx="9145588" cy="6021387"/>
          </a:xfrm>
        </p:spPr>
        <p:txBody>
          <a:bodyPr/>
          <a:lstStyle/>
          <a:p>
            <a:r>
              <a:rPr lang="en-US" sz="3000" smtClean="0"/>
              <a:t>7.Measures taken to implement UN resolutions on stand. geographical names</a:t>
            </a:r>
            <a:r>
              <a:rPr lang="en-GB" sz="3000" smtClean="0"/>
              <a:t>.</a:t>
            </a:r>
          </a:p>
          <a:p>
            <a:r>
              <a:rPr lang="en-GB" sz="3000" smtClean="0"/>
              <a:t>8. National standardization:</a:t>
            </a:r>
          </a:p>
          <a:p>
            <a:r>
              <a:rPr lang="en-US" sz="3000" smtClean="0"/>
              <a:t>9. Geonames as culture, heritage and identity </a:t>
            </a:r>
          </a:p>
          <a:p>
            <a:r>
              <a:rPr lang="en-GB" sz="3000" smtClean="0"/>
              <a:t>10. Exonyms.</a:t>
            </a:r>
          </a:p>
          <a:p>
            <a:r>
              <a:rPr lang="en-US" sz="3000" smtClean="0"/>
              <a:t>11. Toponymic data files and gazetteers:</a:t>
            </a:r>
          </a:p>
          <a:p>
            <a:r>
              <a:rPr lang="en-US" sz="3000" smtClean="0"/>
              <a:t>12. Terminology.</a:t>
            </a:r>
          </a:p>
          <a:p>
            <a:r>
              <a:rPr lang="en-US" sz="3000" smtClean="0"/>
              <a:t>13. Writing systems and Romanization:</a:t>
            </a:r>
          </a:p>
          <a:p>
            <a:r>
              <a:rPr lang="en-GB" sz="3000" smtClean="0"/>
              <a:t>14. Country names.</a:t>
            </a:r>
          </a:p>
          <a:p>
            <a:r>
              <a:rPr lang="en-GB" sz="3000" smtClean="0"/>
              <a:t>15. Toponymic education.</a:t>
            </a:r>
          </a:p>
          <a:p>
            <a:r>
              <a:rPr lang="en-US" sz="3000" smtClean="0"/>
              <a:t>16. Features beyond a single sovereignty</a:t>
            </a:r>
            <a:endParaRPr lang="en-GB" sz="300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4A62FA-B1BD-470B-B3E2-3B41BA6EC1CB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8C5423-79DE-49BD-B27F-0A18145A595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ACD5AE-E19D-4785-AC60-E342E68F762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614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188913"/>
            <a:ext cx="9064625" cy="666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D6FE4-9F04-4AF8-9E21-E9B5099CE56F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02AA7E-1190-422F-A3A1-15FA4DC5AE4E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BDB9CF-79B6-4CA6-B888-FCBB9EFD9BC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pic>
        <p:nvPicPr>
          <p:cNvPr id="7171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01625"/>
            <a:ext cx="9144000" cy="65659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1863BF-8A8A-42FA-980F-FB1B516A3D1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/>
              <a:t>UNCSGN </a:t>
            </a:r>
            <a:r>
              <a:rPr lang="nl-NL" dirty="0" err="1" smtClean="0"/>
              <a:t>Resolution</a:t>
            </a:r>
            <a:r>
              <a:rPr lang="nl-NL" dirty="0" smtClean="0"/>
              <a:t> I-4</a:t>
            </a:r>
            <a:endParaRPr lang="nl-NL" dirty="0"/>
          </a:p>
        </p:txBody>
      </p:sp>
      <p:sp>
        <p:nvSpPr>
          <p:cNvPr id="8195" name="Content Placeholder 5"/>
          <p:cNvSpPr>
            <a:spLocks noGrp="1" noChangeAspect="1"/>
          </p:cNvSpPr>
          <p:nvPr>
            <p:ph idx="1"/>
          </p:nvPr>
        </p:nvSpPr>
        <p:spPr>
          <a:xfrm>
            <a:off x="3873500" y="3149600"/>
            <a:ext cx="1397000" cy="1397000"/>
          </a:xfrm>
        </p:spPr>
        <p:txBody>
          <a:bodyPr/>
          <a:lstStyle/>
          <a:p>
            <a:endParaRPr lang="nl-NL" smtClean="0"/>
          </a:p>
        </p:txBody>
      </p:sp>
      <p:pic>
        <p:nvPicPr>
          <p:cNvPr id="819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8" b="34793"/>
          <a:stretch>
            <a:fillRect/>
          </a:stretch>
        </p:blipFill>
        <p:spPr bwMode="auto">
          <a:xfrm>
            <a:off x="0" y="33338"/>
            <a:ext cx="9144000" cy="658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4DEB30-78CB-4750-AA8B-7E134120DF9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8" y="14287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     UN </a:t>
            </a:r>
            <a:r>
              <a:rPr lang="en-US" dirty="0"/>
              <a:t>Conferences </a:t>
            </a:r>
            <a:r>
              <a:rPr lang="en-US" dirty="0" smtClean="0"/>
              <a:t>1967-2007</a:t>
            </a:r>
            <a:endParaRPr lang="en-US" dirty="0"/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CA"/>
          </a:p>
        </p:txBody>
      </p:sp>
      <p:grpSp>
        <p:nvGrpSpPr>
          <p:cNvPr id="9220" name="Group 124"/>
          <p:cNvGrpSpPr>
            <a:grpSpLocks/>
          </p:cNvGrpSpPr>
          <p:nvPr/>
        </p:nvGrpSpPr>
        <p:grpSpPr bwMode="auto">
          <a:xfrm>
            <a:off x="1619250" y="1241425"/>
            <a:ext cx="7304088" cy="4854575"/>
            <a:chOff x="2029" y="1080"/>
            <a:chExt cx="3731" cy="2302"/>
          </a:xfrm>
        </p:grpSpPr>
        <p:sp>
          <p:nvSpPr>
            <p:cNvPr id="9223" name="AutoShape 8"/>
            <p:cNvSpPr>
              <a:spLocks noChangeAspect="1" noChangeArrowheads="1" noTextEdit="1"/>
            </p:cNvSpPr>
            <p:nvPr/>
          </p:nvSpPr>
          <p:spPr bwMode="auto">
            <a:xfrm>
              <a:off x="2029" y="1080"/>
              <a:ext cx="3731" cy="2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24" name="Rectangle 10"/>
            <p:cNvSpPr>
              <a:spLocks noChangeArrowheads="1"/>
            </p:cNvSpPr>
            <p:nvPr/>
          </p:nvSpPr>
          <p:spPr bwMode="auto">
            <a:xfrm>
              <a:off x="2068" y="1122"/>
              <a:ext cx="3645" cy="221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CA"/>
            </a:p>
          </p:txBody>
        </p:sp>
        <p:sp>
          <p:nvSpPr>
            <p:cNvPr id="9225" name="Rectangle 11"/>
            <p:cNvSpPr>
              <a:spLocks noChangeArrowheads="1"/>
            </p:cNvSpPr>
            <p:nvPr/>
          </p:nvSpPr>
          <p:spPr bwMode="auto">
            <a:xfrm>
              <a:off x="2620" y="1308"/>
              <a:ext cx="2371" cy="145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CA"/>
            </a:p>
          </p:txBody>
        </p:sp>
        <p:sp>
          <p:nvSpPr>
            <p:cNvPr id="9226" name="Rectangle 12"/>
            <p:cNvSpPr>
              <a:spLocks noChangeArrowheads="1"/>
            </p:cNvSpPr>
            <p:nvPr/>
          </p:nvSpPr>
          <p:spPr bwMode="auto">
            <a:xfrm>
              <a:off x="2620" y="1308"/>
              <a:ext cx="2371" cy="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CA"/>
            </a:p>
          </p:txBody>
        </p:sp>
        <p:sp>
          <p:nvSpPr>
            <p:cNvPr id="9227" name="Line 13"/>
            <p:cNvSpPr>
              <a:spLocks noChangeShapeType="1"/>
            </p:cNvSpPr>
            <p:nvPr/>
          </p:nvSpPr>
          <p:spPr bwMode="auto">
            <a:xfrm>
              <a:off x="2620" y="2547"/>
              <a:ext cx="2371" cy="0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28" name="Line 14"/>
            <p:cNvSpPr>
              <a:spLocks noChangeShapeType="1"/>
            </p:cNvSpPr>
            <p:nvPr/>
          </p:nvSpPr>
          <p:spPr bwMode="auto">
            <a:xfrm>
              <a:off x="2620" y="2345"/>
              <a:ext cx="2371" cy="0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29" name="Line 15"/>
            <p:cNvSpPr>
              <a:spLocks noChangeShapeType="1"/>
            </p:cNvSpPr>
            <p:nvPr/>
          </p:nvSpPr>
          <p:spPr bwMode="auto">
            <a:xfrm>
              <a:off x="2620" y="2134"/>
              <a:ext cx="2371" cy="0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30" name="Line 16"/>
            <p:cNvSpPr>
              <a:spLocks noChangeShapeType="1"/>
            </p:cNvSpPr>
            <p:nvPr/>
          </p:nvSpPr>
          <p:spPr bwMode="auto">
            <a:xfrm>
              <a:off x="2620" y="1932"/>
              <a:ext cx="2371" cy="0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31" name="Line 17"/>
            <p:cNvSpPr>
              <a:spLocks noChangeShapeType="1"/>
            </p:cNvSpPr>
            <p:nvPr/>
          </p:nvSpPr>
          <p:spPr bwMode="auto">
            <a:xfrm>
              <a:off x="2620" y="1721"/>
              <a:ext cx="2371" cy="0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32" name="Line 18"/>
            <p:cNvSpPr>
              <a:spLocks noChangeShapeType="1"/>
            </p:cNvSpPr>
            <p:nvPr/>
          </p:nvSpPr>
          <p:spPr bwMode="auto">
            <a:xfrm>
              <a:off x="2620" y="1519"/>
              <a:ext cx="2371" cy="0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33" name="Line 19"/>
            <p:cNvSpPr>
              <a:spLocks noChangeShapeType="1"/>
            </p:cNvSpPr>
            <p:nvPr/>
          </p:nvSpPr>
          <p:spPr bwMode="auto">
            <a:xfrm>
              <a:off x="2620" y="1308"/>
              <a:ext cx="2371" cy="0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34" name="Rectangle 20"/>
            <p:cNvSpPr>
              <a:spLocks noChangeArrowheads="1"/>
            </p:cNvSpPr>
            <p:nvPr/>
          </p:nvSpPr>
          <p:spPr bwMode="auto">
            <a:xfrm>
              <a:off x="2659" y="2294"/>
              <a:ext cx="62" cy="46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CA"/>
            </a:p>
          </p:txBody>
        </p:sp>
        <p:sp>
          <p:nvSpPr>
            <p:cNvPr id="9235" name="Rectangle 21"/>
            <p:cNvSpPr>
              <a:spLocks noChangeArrowheads="1"/>
            </p:cNvSpPr>
            <p:nvPr/>
          </p:nvSpPr>
          <p:spPr bwMode="auto">
            <a:xfrm>
              <a:off x="2659" y="2294"/>
              <a:ext cx="62" cy="464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CA"/>
            </a:p>
          </p:txBody>
        </p:sp>
        <p:sp>
          <p:nvSpPr>
            <p:cNvPr id="9236" name="Rectangle 22"/>
            <p:cNvSpPr>
              <a:spLocks noChangeArrowheads="1"/>
            </p:cNvSpPr>
            <p:nvPr/>
          </p:nvSpPr>
          <p:spPr bwMode="auto">
            <a:xfrm>
              <a:off x="2923" y="2269"/>
              <a:ext cx="62" cy="48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CA"/>
            </a:p>
          </p:txBody>
        </p:sp>
        <p:sp>
          <p:nvSpPr>
            <p:cNvPr id="9237" name="Rectangle 23"/>
            <p:cNvSpPr>
              <a:spLocks noChangeArrowheads="1"/>
            </p:cNvSpPr>
            <p:nvPr/>
          </p:nvSpPr>
          <p:spPr bwMode="auto">
            <a:xfrm>
              <a:off x="2923" y="2269"/>
              <a:ext cx="62" cy="489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CA"/>
            </a:p>
          </p:txBody>
        </p:sp>
        <p:sp>
          <p:nvSpPr>
            <p:cNvPr id="9238" name="Rectangle 24"/>
            <p:cNvSpPr>
              <a:spLocks noChangeArrowheads="1"/>
            </p:cNvSpPr>
            <p:nvPr/>
          </p:nvSpPr>
          <p:spPr bwMode="auto">
            <a:xfrm>
              <a:off x="3187" y="2176"/>
              <a:ext cx="62" cy="58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CA"/>
            </a:p>
          </p:txBody>
        </p:sp>
        <p:sp>
          <p:nvSpPr>
            <p:cNvPr id="9239" name="Rectangle 25"/>
            <p:cNvSpPr>
              <a:spLocks noChangeArrowheads="1"/>
            </p:cNvSpPr>
            <p:nvPr/>
          </p:nvSpPr>
          <p:spPr bwMode="auto">
            <a:xfrm>
              <a:off x="3187" y="2176"/>
              <a:ext cx="62" cy="58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CA"/>
            </a:p>
          </p:txBody>
        </p:sp>
        <p:sp>
          <p:nvSpPr>
            <p:cNvPr id="9240" name="Rectangle 26"/>
            <p:cNvSpPr>
              <a:spLocks noChangeArrowheads="1"/>
            </p:cNvSpPr>
            <p:nvPr/>
          </p:nvSpPr>
          <p:spPr bwMode="auto">
            <a:xfrm>
              <a:off x="3451" y="2227"/>
              <a:ext cx="63" cy="53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CA"/>
            </a:p>
          </p:txBody>
        </p:sp>
        <p:sp>
          <p:nvSpPr>
            <p:cNvPr id="9241" name="Rectangle 27"/>
            <p:cNvSpPr>
              <a:spLocks noChangeArrowheads="1"/>
            </p:cNvSpPr>
            <p:nvPr/>
          </p:nvSpPr>
          <p:spPr bwMode="auto">
            <a:xfrm>
              <a:off x="3451" y="2227"/>
              <a:ext cx="63" cy="531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CA"/>
            </a:p>
          </p:txBody>
        </p:sp>
        <p:sp>
          <p:nvSpPr>
            <p:cNvPr id="9242" name="Rectangle 28"/>
            <p:cNvSpPr>
              <a:spLocks noChangeArrowheads="1"/>
            </p:cNvSpPr>
            <p:nvPr/>
          </p:nvSpPr>
          <p:spPr bwMode="auto">
            <a:xfrm>
              <a:off x="3716" y="2345"/>
              <a:ext cx="54" cy="41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CA"/>
            </a:p>
          </p:txBody>
        </p:sp>
        <p:sp>
          <p:nvSpPr>
            <p:cNvPr id="9243" name="Rectangle 29"/>
            <p:cNvSpPr>
              <a:spLocks noChangeArrowheads="1"/>
            </p:cNvSpPr>
            <p:nvPr/>
          </p:nvSpPr>
          <p:spPr bwMode="auto">
            <a:xfrm>
              <a:off x="3716" y="2345"/>
              <a:ext cx="54" cy="413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CA"/>
            </a:p>
          </p:txBody>
        </p:sp>
        <p:sp>
          <p:nvSpPr>
            <p:cNvPr id="9244" name="Rectangle 30"/>
            <p:cNvSpPr>
              <a:spLocks noChangeArrowheads="1"/>
            </p:cNvSpPr>
            <p:nvPr/>
          </p:nvSpPr>
          <p:spPr bwMode="auto">
            <a:xfrm>
              <a:off x="3972" y="2100"/>
              <a:ext cx="62" cy="65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CA"/>
            </a:p>
          </p:txBody>
        </p:sp>
        <p:sp>
          <p:nvSpPr>
            <p:cNvPr id="9245" name="Rectangle 31"/>
            <p:cNvSpPr>
              <a:spLocks noChangeArrowheads="1"/>
            </p:cNvSpPr>
            <p:nvPr/>
          </p:nvSpPr>
          <p:spPr bwMode="auto">
            <a:xfrm>
              <a:off x="3972" y="2100"/>
              <a:ext cx="62" cy="658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CA"/>
            </a:p>
          </p:txBody>
        </p:sp>
        <p:sp>
          <p:nvSpPr>
            <p:cNvPr id="9246" name="Rectangle 32"/>
            <p:cNvSpPr>
              <a:spLocks noChangeArrowheads="1"/>
            </p:cNvSpPr>
            <p:nvPr/>
          </p:nvSpPr>
          <p:spPr bwMode="auto">
            <a:xfrm>
              <a:off x="4237" y="1965"/>
              <a:ext cx="62" cy="79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CA"/>
            </a:p>
          </p:txBody>
        </p:sp>
        <p:sp>
          <p:nvSpPr>
            <p:cNvPr id="9247" name="Rectangle 33"/>
            <p:cNvSpPr>
              <a:spLocks noChangeArrowheads="1"/>
            </p:cNvSpPr>
            <p:nvPr/>
          </p:nvSpPr>
          <p:spPr bwMode="auto">
            <a:xfrm>
              <a:off x="4237" y="1965"/>
              <a:ext cx="62" cy="793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CA"/>
            </a:p>
          </p:txBody>
        </p:sp>
        <p:sp>
          <p:nvSpPr>
            <p:cNvPr id="9248" name="Rectangle 34"/>
            <p:cNvSpPr>
              <a:spLocks noChangeArrowheads="1"/>
            </p:cNvSpPr>
            <p:nvPr/>
          </p:nvSpPr>
          <p:spPr bwMode="auto">
            <a:xfrm>
              <a:off x="4501" y="1788"/>
              <a:ext cx="62" cy="97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CA"/>
            </a:p>
          </p:txBody>
        </p:sp>
        <p:sp>
          <p:nvSpPr>
            <p:cNvPr id="9249" name="Rectangle 35"/>
            <p:cNvSpPr>
              <a:spLocks noChangeArrowheads="1"/>
            </p:cNvSpPr>
            <p:nvPr/>
          </p:nvSpPr>
          <p:spPr bwMode="auto">
            <a:xfrm>
              <a:off x="4501" y="1788"/>
              <a:ext cx="62" cy="970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CA"/>
            </a:p>
          </p:txBody>
        </p:sp>
        <p:sp>
          <p:nvSpPr>
            <p:cNvPr id="9250" name="Rectangle 36"/>
            <p:cNvSpPr>
              <a:spLocks noChangeArrowheads="1"/>
            </p:cNvSpPr>
            <p:nvPr/>
          </p:nvSpPr>
          <p:spPr bwMode="auto">
            <a:xfrm>
              <a:off x="4765" y="1510"/>
              <a:ext cx="62" cy="124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CA"/>
            </a:p>
          </p:txBody>
        </p:sp>
        <p:sp>
          <p:nvSpPr>
            <p:cNvPr id="9251" name="Rectangle 37"/>
            <p:cNvSpPr>
              <a:spLocks noChangeArrowheads="1"/>
            </p:cNvSpPr>
            <p:nvPr/>
          </p:nvSpPr>
          <p:spPr bwMode="auto">
            <a:xfrm>
              <a:off x="4765" y="1510"/>
              <a:ext cx="62" cy="1248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CA"/>
            </a:p>
          </p:txBody>
        </p:sp>
        <p:sp>
          <p:nvSpPr>
            <p:cNvPr id="9252" name="Rectangle 38"/>
            <p:cNvSpPr>
              <a:spLocks noChangeArrowheads="1"/>
            </p:cNvSpPr>
            <p:nvPr/>
          </p:nvSpPr>
          <p:spPr bwMode="auto">
            <a:xfrm>
              <a:off x="2721" y="2539"/>
              <a:ext cx="54" cy="21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CA"/>
            </a:p>
          </p:txBody>
        </p:sp>
        <p:sp>
          <p:nvSpPr>
            <p:cNvPr id="9253" name="Rectangle 39"/>
            <p:cNvSpPr>
              <a:spLocks noChangeArrowheads="1"/>
            </p:cNvSpPr>
            <p:nvPr/>
          </p:nvSpPr>
          <p:spPr bwMode="auto">
            <a:xfrm>
              <a:off x="2721" y="2539"/>
              <a:ext cx="54" cy="219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CA"/>
            </a:p>
          </p:txBody>
        </p:sp>
        <p:sp>
          <p:nvSpPr>
            <p:cNvPr id="9254" name="Rectangle 40"/>
            <p:cNvSpPr>
              <a:spLocks noChangeArrowheads="1"/>
            </p:cNvSpPr>
            <p:nvPr/>
          </p:nvSpPr>
          <p:spPr bwMode="auto">
            <a:xfrm>
              <a:off x="2985" y="2547"/>
              <a:ext cx="55" cy="2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CA"/>
            </a:p>
          </p:txBody>
        </p:sp>
        <p:sp>
          <p:nvSpPr>
            <p:cNvPr id="9255" name="Rectangle 41"/>
            <p:cNvSpPr>
              <a:spLocks noChangeArrowheads="1"/>
            </p:cNvSpPr>
            <p:nvPr/>
          </p:nvSpPr>
          <p:spPr bwMode="auto">
            <a:xfrm>
              <a:off x="2985" y="2547"/>
              <a:ext cx="55" cy="211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CA"/>
            </a:p>
          </p:txBody>
        </p:sp>
        <p:sp>
          <p:nvSpPr>
            <p:cNvPr id="9256" name="Rectangle 42"/>
            <p:cNvSpPr>
              <a:spLocks noChangeArrowheads="1"/>
            </p:cNvSpPr>
            <p:nvPr/>
          </p:nvSpPr>
          <p:spPr bwMode="auto">
            <a:xfrm>
              <a:off x="3249" y="2514"/>
              <a:ext cx="55" cy="244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CA"/>
            </a:p>
          </p:txBody>
        </p:sp>
        <p:sp>
          <p:nvSpPr>
            <p:cNvPr id="9257" name="Rectangle 43"/>
            <p:cNvSpPr>
              <a:spLocks noChangeArrowheads="1"/>
            </p:cNvSpPr>
            <p:nvPr/>
          </p:nvSpPr>
          <p:spPr bwMode="auto">
            <a:xfrm>
              <a:off x="3249" y="2514"/>
              <a:ext cx="55" cy="244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CA"/>
            </a:p>
          </p:txBody>
        </p:sp>
        <p:sp>
          <p:nvSpPr>
            <p:cNvPr id="9258" name="Rectangle 44"/>
            <p:cNvSpPr>
              <a:spLocks noChangeArrowheads="1"/>
            </p:cNvSpPr>
            <p:nvPr/>
          </p:nvSpPr>
          <p:spPr bwMode="auto">
            <a:xfrm>
              <a:off x="3514" y="2505"/>
              <a:ext cx="54" cy="253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CA"/>
            </a:p>
          </p:txBody>
        </p:sp>
        <p:sp>
          <p:nvSpPr>
            <p:cNvPr id="9259" name="Rectangle 45"/>
            <p:cNvSpPr>
              <a:spLocks noChangeArrowheads="1"/>
            </p:cNvSpPr>
            <p:nvPr/>
          </p:nvSpPr>
          <p:spPr bwMode="auto">
            <a:xfrm>
              <a:off x="3514" y="2505"/>
              <a:ext cx="54" cy="253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CA"/>
            </a:p>
          </p:txBody>
        </p:sp>
        <p:sp>
          <p:nvSpPr>
            <p:cNvPr id="9260" name="Rectangle 46"/>
            <p:cNvSpPr>
              <a:spLocks noChangeArrowheads="1"/>
            </p:cNvSpPr>
            <p:nvPr/>
          </p:nvSpPr>
          <p:spPr bwMode="auto">
            <a:xfrm>
              <a:off x="3770" y="2539"/>
              <a:ext cx="62" cy="21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CA"/>
            </a:p>
          </p:txBody>
        </p:sp>
        <p:sp>
          <p:nvSpPr>
            <p:cNvPr id="9261" name="Rectangle 47"/>
            <p:cNvSpPr>
              <a:spLocks noChangeArrowheads="1"/>
            </p:cNvSpPr>
            <p:nvPr/>
          </p:nvSpPr>
          <p:spPr bwMode="auto">
            <a:xfrm>
              <a:off x="3770" y="2539"/>
              <a:ext cx="62" cy="219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CA"/>
            </a:p>
          </p:txBody>
        </p:sp>
        <p:sp>
          <p:nvSpPr>
            <p:cNvPr id="9262" name="Rectangle 48"/>
            <p:cNvSpPr>
              <a:spLocks noChangeArrowheads="1"/>
            </p:cNvSpPr>
            <p:nvPr/>
          </p:nvSpPr>
          <p:spPr bwMode="auto">
            <a:xfrm>
              <a:off x="4034" y="2471"/>
              <a:ext cx="55" cy="287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CA"/>
            </a:p>
          </p:txBody>
        </p:sp>
        <p:sp>
          <p:nvSpPr>
            <p:cNvPr id="9263" name="Rectangle 49"/>
            <p:cNvSpPr>
              <a:spLocks noChangeArrowheads="1"/>
            </p:cNvSpPr>
            <p:nvPr/>
          </p:nvSpPr>
          <p:spPr bwMode="auto">
            <a:xfrm>
              <a:off x="4034" y="2471"/>
              <a:ext cx="55" cy="287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CA"/>
            </a:p>
          </p:txBody>
        </p:sp>
        <p:sp>
          <p:nvSpPr>
            <p:cNvPr id="9264" name="Rectangle 50"/>
            <p:cNvSpPr>
              <a:spLocks noChangeArrowheads="1"/>
            </p:cNvSpPr>
            <p:nvPr/>
          </p:nvSpPr>
          <p:spPr bwMode="auto">
            <a:xfrm>
              <a:off x="4299" y="2463"/>
              <a:ext cx="54" cy="295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CA"/>
            </a:p>
          </p:txBody>
        </p:sp>
        <p:sp>
          <p:nvSpPr>
            <p:cNvPr id="9265" name="Rectangle 51"/>
            <p:cNvSpPr>
              <a:spLocks noChangeArrowheads="1"/>
            </p:cNvSpPr>
            <p:nvPr/>
          </p:nvSpPr>
          <p:spPr bwMode="auto">
            <a:xfrm>
              <a:off x="4299" y="2463"/>
              <a:ext cx="54" cy="295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CA"/>
            </a:p>
          </p:txBody>
        </p:sp>
        <p:sp>
          <p:nvSpPr>
            <p:cNvPr id="9266" name="Rectangle 52"/>
            <p:cNvSpPr>
              <a:spLocks noChangeArrowheads="1"/>
            </p:cNvSpPr>
            <p:nvPr/>
          </p:nvSpPr>
          <p:spPr bwMode="auto">
            <a:xfrm>
              <a:off x="4563" y="2387"/>
              <a:ext cx="54" cy="37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CA"/>
            </a:p>
          </p:txBody>
        </p:sp>
        <p:sp>
          <p:nvSpPr>
            <p:cNvPr id="9267" name="Rectangle 53"/>
            <p:cNvSpPr>
              <a:spLocks noChangeArrowheads="1"/>
            </p:cNvSpPr>
            <p:nvPr/>
          </p:nvSpPr>
          <p:spPr bwMode="auto">
            <a:xfrm>
              <a:off x="4563" y="2387"/>
              <a:ext cx="54" cy="371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CA"/>
            </a:p>
          </p:txBody>
        </p:sp>
        <p:sp>
          <p:nvSpPr>
            <p:cNvPr id="9268" name="Rectangle 54"/>
            <p:cNvSpPr>
              <a:spLocks noChangeArrowheads="1"/>
            </p:cNvSpPr>
            <p:nvPr/>
          </p:nvSpPr>
          <p:spPr bwMode="auto">
            <a:xfrm>
              <a:off x="4827" y="2379"/>
              <a:ext cx="55" cy="37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CA"/>
            </a:p>
          </p:txBody>
        </p:sp>
        <p:sp>
          <p:nvSpPr>
            <p:cNvPr id="9269" name="Rectangle 55"/>
            <p:cNvSpPr>
              <a:spLocks noChangeArrowheads="1"/>
            </p:cNvSpPr>
            <p:nvPr/>
          </p:nvSpPr>
          <p:spPr bwMode="auto">
            <a:xfrm>
              <a:off x="4827" y="2379"/>
              <a:ext cx="55" cy="379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CA"/>
            </a:p>
          </p:txBody>
        </p:sp>
        <p:sp>
          <p:nvSpPr>
            <p:cNvPr id="9270" name="Rectangle 56"/>
            <p:cNvSpPr>
              <a:spLocks noChangeArrowheads="1"/>
            </p:cNvSpPr>
            <p:nvPr/>
          </p:nvSpPr>
          <p:spPr bwMode="auto">
            <a:xfrm>
              <a:off x="2775" y="2716"/>
              <a:ext cx="62" cy="4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CA"/>
            </a:p>
          </p:txBody>
        </p:sp>
        <p:sp>
          <p:nvSpPr>
            <p:cNvPr id="9271" name="Rectangle 57"/>
            <p:cNvSpPr>
              <a:spLocks noChangeArrowheads="1"/>
            </p:cNvSpPr>
            <p:nvPr/>
          </p:nvSpPr>
          <p:spPr bwMode="auto">
            <a:xfrm>
              <a:off x="2775" y="2716"/>
              <a:ext cx="62" cy="4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CA"/>
            </a:p>
          </p:txBody>
        </p:sp>
        <p:sp>
          <p:nvSpPr>
            <p:cNvPr id="9272" name="Rectangle 58"/>
            <p:cNvSpPr>
              <a:spLocks noChangeArrowheads="1"/>
            </p:cNvSpPr>
            <p:nvPr/>
          </p:nvSpPr>
          <p:spPr bwMode="auto">
            <a:xfrm>
              <a:off x="3040" y="2733"/>
              <a:ext cx="62" cy="2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CA"/>
            </a:p>
          </p:txBody>
        </p:sp>
        <p:sp>
          <p:nvSpPr>
            <p:cNvPr id="9273" name="Rectangle 59"/>
            <p:cNvSpPr>
              <a:spLocks noChangeArrowheads="1"/>
            </p:cNvSpPr>
            <p:nvPr/>
          </p:nvSpPr>
          <p:spPr bwMode="auto">
            <a:xfrm>
              <a:off x="3040" y="2733"/>
              <a:ext cx="62" cy="25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CA"/>
            </a:p>
          </p:txBody>
        </p:sp>
        <p:sp>
          <p:nvSpPr>
            <p:cNvPr id="9274" name="Rectangle 60"/>
            <p:cNvSpPr>
              <a:spLocks noChangeArrowheads="1"/>
            </p:cNvSpPr>
            <p:nvPr/>
          </p:nvSpPr>
          <p:spPr bwMode="auto">
            <a:xfrm>
              <a:off x="3304" y="2716"/>
              <a:ext cx="62" cy="4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CA"/>
            </a:p>
          </p:txBody>
        </p:sp>
        <p:sp>
          <p:nvSpPr>
            <p:cNvPr id="9275" name="Rectangle 61"/>
            <p:cNvSpPr>
              <a:spLocks noChangeArrowheads="1"/>
            </p:cNvSpPr>
            <p:nvPr/>
          </p:nvSpPr>
          <p:spPr bwMode="auto">
            <a:xfrm>
              <a:off x="3304" y="2716"/>
              <a:ext cx="62" cy="4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CA"/>
            </a:p>
          </p:txBody>
        </p:sp>
        <p:sp>
          <p:nvSpPr>
            <p:cNvPr id="9276" name="Rectangle 62"/>
            <p:cNvSpPr>
              <a:spLocks noChangeArrowheads="1"/>
            </p:cNvSpPr>
            <p:nvPr/>
          </p:nvSpPr>
          <p:spPr bwMode="auto">
            <a:xfrm>
              <a:off x="3568" y="2724"/>
              <a:ext cx="62" cy="34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CA"/>
            </a:p>
          </p:txBody>
        </p:sp>
        <p:sp>
          <p:nvSpPr>
            <p:cNvPr id="9277" name="Rectangle 63"/>
            <p:cNvSpPr>
              <a:spLocks noChangeArrowheads="1"/>
            </p:cNvSpPr>
            <p:nvPr/>
          </p:nvSpPr>
          <p:spPr bwMode="auto">
            <a:xfrm>
              <a:off x="3568" y="2724"/>
              <a:ext cx="62" cy="34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CA"/>
            </a:p>
          </p:txBody>
        </p:sp>
        <p:sp>
          <p:nvSpPr>
            <p:cNvPr id="9278" name="Rectangle 64"/>
            <p:cNvSpPr>
              <a:spLocks noChangeArrowheads="1"/>
            </p:cNvSpPr>
            <p:nvPr/>
          </p:nvSpPr>
          <p:spPr bwMode="auto">
            <a:xfrm>
              <a:off x="3832" y="2741"/>
              <a:ext cx="55" cy="17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CA"/>
            </a:p>
          </p:txBody>
        </p:sp>
        <p:sp>
          <p:nvSpPr>
            <p:cNvPr id="9279" name="Rectangle 65"/>
            <p:cNvSpPr>
              <a:spLocks noChangeArrowheads="1"/>
            </p:cNvSpPr>
            <p:nvPr/>
          </p:nvSpPr>
          <p:spPr bwMode="auto">
            <a:xfrm>
              <a:off x="3832" y="2741"/>
              <a:ext cx="55" cy="17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CA"/>
            </a:p>
          </p:txBody>
        </p:sp>
        <p:sp>
          <p:nvSpPr>
            <p:cNvPr id="9280" name="Rectangle 66"/>
            <p:cNvSpPr>
              <a:spLocks noChangeArrowheads="1"/>
            </p:cNvSpPr>
            <p:nvPr/>
          </p:nvSpPr>
          <p:spPr bwMode="auto">
            <a:xfrm>
              <a:off x="4089" y="2733"/>
              <a:ext cx="62" cy="2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CA"/>
            </a:p>
          </p:txBody>
        </p:sp>
        <p:sp>
          <p:nvSpPr>
            <p:cNvPr id="9281" name="Rectangle 67"/>
            <p:cNvSpPr>
              <a:spLocks noChangeArrowheads="1"/>
            </p:cNvSpPr>
            <p:nvPr/>
          </p:nvSpPr>
          <p:spPr bwMode="auto">
            <a:xfrm>
              <a:off x="4089" y="2733"/>
              <a:ext cx="62" cy="25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CA"/>
            </a:p>
          </p:txBody>
        </p:sp>
        <p:sp>
          <p:nvSpPr>
            <p:cNvPr id="9282" name="Rectangle 68"/>
            <p:cNvSpPr>
              <a:spLocks noChangeArrowheads="1"/>
            </p:cNvSpPr>
            <p:nvPr/>
          </p:nvSpPr>
          <p:spPr bwMode="auto">
            <a:xfrm>
              <a:off x="4353" y="2699"/>
              <a:ext cx="62" cy="5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CA"/>
            </a:p>
          </p:txBody>
        </p:sp>
        <p:sp>
          <p:nvSpPr>
            <p:cNvPr id="9283" name="Rectangle 69"/>
            <p:cNvSpPr>
              <a:spLocks noChangeArrowheads="1"/>
            </p:cNvSpPr>
            <p:nvPr/>
          </p:nvSpPr>
          <p:spPr bwMode="auto">
            <a:xfrm>
              <a:off x="4353" y="2699"/>
              <a:ext cx="62" cy="59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CA"/>
            </a:p>
          </p:txBody>
        </p:sp>
        <p:sp>
          <p:nvSpPr>
            <p:cNvPr id="9284" name="Rectangle 70"/>
            <p:cNvSpPr>
              <a:spLocks noChangeArrowheads="1"/>
            </p:cNvSpPr>
            <p:nvPr/>
          </p:nvSpPr>
          <p:spPr bwMode="auto">
            <a:xfrm>
              <a:off x="4617" y="2733"/>
              <a:ext cx="63" cy="2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CA"/>
            </a:p>
          </p:txBody>
        </p:sp>
        <p:sp>
          <p:nvSpPr>
            <p:cNvPr id="9285" name="Rectangle 71"/>
            <p:cNvSpPr>
              <a:spLocks noChangeArrowheads="1"/>
            </p:cNvSpPr>
            <p:nvPr/>
          </p:nvSpPr>
          <p:spPr bwMode="auto">
            <a:xfrm>
              <a:off x="4617" y="2733"/>
              <a:ext cx="63" cy="25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CA"/>
            </a:p>
          </p:txBody>
        </p:sp>
        <p:sp>
          <p:nvSpPr>
            <p:cNvPr id="9286" name="Rectangle 72"/>
            <p:cNvSpPr>
              <a:spLocks noChangeArrowheads="1"/>
            </p:cNvSpPr>
            <p:nvPr/>
          </p:nvSpPr>
          <p:spPr bwMode="auto">
            <a:xfrm>
              <a:off x="4882" y="2708"/>
              <a:ext cx="62" cy="5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CA"/>
            </a:p>
          </p:txBody>
        </p:sp>
        <p:sp>
          <p:nvSpPr>
            <p:cNvPr id="9287" name="Rectangle 73"/>
            <p:cNvSpPr>
              <a:spLocks noChangeArrowheads="1"/>
            </p:cNvSpPr>
            <p:nvPr/>
          </p:nvSpPr>
          <p:spPr bwMode="auto">
            <a:xfrm>
              <a:off x="4882" y="2708"/>
              <a:ext cx="62" cy="50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CA"/>
            </a:p>
          </p:txBody>
        </p:sp>
        <p:sp>
          <p:nvSpPr>
            <p:cNvPr id="9288" name="Line 74"/>
            <p:cNvSpPr>
              <a:spLocks noChangeShapeType="1"/>
            </p:cNvSpPr>
            <p:nvPr/>
          </p:nvSpPr>
          <p:spPr bwMode="auto">
            <a:xfrm>
              <a:off x="2620" y="1308"/>
              <a:ext cx="0" cy="1450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89" name="Line 75"/>
            <p:cNvSpPr>
              <a:spLocks noChangeShapeType="1"/>
            </p:cNvSpPr>
            <p:nvPr/>
          </p:nvSpPr>
          <p:spPr bwMode="auto">
            <a:xfrm>
              <a:off x="2589" y="2758"/>
              <a:ext cx="31" cy="0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90" name="Line 76"/>
            <p:cNvSpPr>
              <a:spLocks noChangeShapeType="1"/>
            </p:cNvSpPr>
            <p:nvPr/>
          </p:nvSpPr>
          <p:spPr bwMode="auto">
            <a:xfrm>
              <a:off x="2589" y="2547"/>
              <a:ext cx="31" cy="0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91" name="Line 77"/>
            <p:cNvSpPr>
              <a:spLocks noChangeShapeType="1"/>
            </p:cNvSpPr>
            <p:nvPr/>
          </p:nvSpPr>
          <p:spPr bwMode="auto">
            <a:xfrm>
              <a:off x="2589" y="2345"/>
              <a:ext cx="31" cy="0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92" name="Line 78"/>
            <p:cNvSpPr>
              <a:spLocks noChangeShapeType="1"/>
            </p:cNvSpPr>
            <p:nvPr/>
          </p:nvSpPr>
          <p:spPr bwMode="auto">
            <a:xfrm>
              <a:off x="2589" y="2134"/>
              <a:ext cx="31" cy="0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93" name="Line 79"/>
            <p:cNvSpPr>
              <a:spLocks noChangeShapeType="1"/>
            </p:cNvSpPr>
            <p:nvPr/>
          </p:nvSpPr>
          <p:spPr bwMode="auto">
            <a:xfrm>
              <a:off x="2589" y="1932"/>
              <a:ext cx="31" cy="0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94" name="Line 80"/>
            <p:cNvSpPr>
              <a:spLocks noChangeShapeType="1"/>
            </p:cNvSpPr>
            <p:nvPr/>
          </p:nvSpPr>
          <p:spPr bwMode="auto">
            <a:xfrm>
              <a:off x="2589" y="1721"/>
              <a:ext cx="31" cy="0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95" name="Line 81"/>
            <p:cNvSpPr>
              <a:spLocks noChangeShapeType="1"/>
            </p:cNvSpPr>
            <p:nvPr/>
          </p:nvSpPr>
          <p:spPr bwMode="auto">
            <a:xfrm>
              <a:off x="2589" y="1519"/>
              <a:ext cx="31" cy="0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96" name="Line 82"/>
            <p:cNvSpPr>
              <a:spLocks noChangeShapeType="1"/>
            </p:cNvSpPr>
            <p:nvPr/>
          </p:nvSpPr>
          <p:spPr bwMode="auto">
            <a:xfrm>
              <a:off x="2589" y="1308"/>
              <a:ext cx="31" cy="0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97" name="Line 83"/>
            <p:cNvSpPr>
              <a:spLocks noChangeShapeType="1"/>
            </p:cNvSpPr>
            <p:nvPr/>
          </p:nvSpPr>
          <p:spPr bwMode="auto">
            <a:xfrm>
              <a:off x="2620" y="2758"/>
              <a:ext cx="2371" cy="0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98" name="Line 84"/>
            <p:cNvSpPr>
              <a:spLocks noChangeShapeType="1"/>
            </p:cNvSpPr>
            <p:nvPr/>
          </p:nvSpPr>
          <p:spPr bwMode="auto">
            <a:xfrm flipV="1">
              <a:off x="2620" y="2758"/>
              <a:ext cx="0" cy="34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99" name="Line 85"/>
            <p:cNvSpPr>
              <a:spLocks noChangeShapeType="1"/>
            </p:cNvSpPr>
            <p:nvPr/>
          </p:nvSpPr>
          <p:spPr bwMode="auto">
            <a:xfrm flipV="1">
              <a:off x="2884" y="2758"/>
              <a:ext cx="0" cy="34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300" name="Line 86"/>
            <p:cNvSpPr>
              <a:spLocks noChangeShapeType="1"/>
            </p:cNvSpPr>
            <p:nvPr/>
          </p:nvSpPr>
          <p:spPr bwMode="auto">
            <a:xfrm flipV="1">
              <a:off x="3148" y="2758"/>
              <a:ext cx="0" cy="34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301" name="Line 87"/>
            <p:cNvSpPr>
              <a:spLocks noChangeShapeType="1"/>
            </p:cNvSpPr>
            <p:nvPr/>
          </p:nvSpPr>
          <p:spPr bwMode="auto">
            <a:xfrm flipV="1">
              <a:off x="3413" y="2758"/>
              <a:ext cx="0" cy="34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302" name="Line 88"/>
            <p:cNvSpPr>
              <a:spLocks noChangeShapeType="1"/>
            </p:cNvSpPr>
            <p:nvPr/>
          </p:nvSpPr>
          <p:spPr bwMode="auto">
            <a:xfrm flipV="1">
              <a:off x="3677" y="2758"/>
              <a:ext cx="0" cy="34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303" name="Line 89"/>
            <p:cNvSpPr>
              <a:spLocks noChangeShapeType="1"/>
            </p:cNvSpPr>
            <p:nvPr/>
          </p:nvSpPr>
          <p:spPr bwMode="auto">
            <a:xfrm flipV="1">
              <a:off x="3933" y="2758"/>
              <a:ext cx="0" cy="34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304" name="Line 90"/>
            <p:cNvSpPr>
              <a:spLocks noChangeShapeType="1"/>
            </p:cNvSpPr>
            <p:nvPr/>
          </p:nvSpPr>
          <p:spPr bwMode="auto">
            <a:xfrm flipV="1">
              <a:off x="4198" y="2758"/>
              <a:ext cx="0" cy="34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305" name="Line 91"/>
            <p:cNvSpPr>
              <a:spLocks noChangeShapeType="1"/>
            </p:cNvSpPr>
            <p:nvPr/>
          </p:nvSpPr>
          <p:spPr bwMode="auto">
            <a:xfrm flipV="1">
              <a:off x="4462" y="2758"/>
              <a:ext cx="0" cy="34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306" name="Line 92"/>
            <p:cNvSpPr>
              <a:spLocks noChangeShapeType="1"/>
            </p:cNvSpPr>
            <p:nvPr/>
          </p:nvSpPr>
          <p:spPr bwMode="auto">
            <a:xfrm flipV="1">
              <a:off x="4726" y="2758"/>
              <a:ext cx="0" cy="34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307" name="Line 93"/>
            <p:cNvSpPr>
              <a:spLocks noChangeShapeType="1"/>
            </p:cNvSpPr>
            <p:nvPr/>
          </p:nvSpPr>
          <p:spPr bwMode="auto">
            <a:xfrm flipV="1">
              <a:off x="4991" y="2758"/>
              <a:ext cx="0" cy="34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308" name="Rectangle 94"/>
            <p:cNvSpPr>
              <a:spLocks noChangeArrowheads="1"/>
            </p:cNvSpPr>
            <p:nvPr/>
          </p:nvSpPr>
          <p:spPr bwMode="auto">
            <a:xfrm>
              <a:off x="2488" y="2691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9309" name="Rectangle 95"/>
            <p:cNvSpPr>
              <a:spLocks noChangeArrowheads="1"/>
            </p:cNvSpPr>
            <p:nvPr/>
          </p:nvSpPr>
          <p:spPr bwMode="auto">
            <a:xfrm>
              <a:off x="2433" y="2480"/>
              <a:ext cx="12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0000"/>
                  </a:solidFill>
                </a:rPr>
                <a:t>50</a:t>
              </a:r>
              <a:endParaRPr lang="en-US"/>
            </a:p>
          </p:txBody>
        </p:sp>
        <p:sp>
          <p:nvSpPr>
            <p:cNvPr id="9310" name="Rectangle 96"/>
            <p:cNvSpPr>
              <a:spLocks noChangeArrowheads="1"/>
            </p:cNvSpPr>
            <p:nvPr/>
          </p:nvSpPr>
          <p:spPr bwMode="auto">
            <a:xfrm>
              <a:off x="2379" y="2277"/>
              <a:ext cx="18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0000"/>
                  </a:solidFill>
                </a:rPr>
                <a:t>100</a:t>
              </a:r>
              <a:endParaRPr lang="en-US"/>
            </a:p>
          </p:txBody>
        </p:sp>
        <p:sp>
          <p:nvSpPr>
            <p:cNvPr id="9311" name="Rectangle 97"/>
            <p:cNvSpPr>
              <a:spLocks noChangeArrowheads="1"/>
            </p:cNvSpPr>
            <p:nvPr/>
          </p:nvSpPr>
          <p:spPr bwMode="auto">
            <a:xfrm>
              <a:off x="2379" y="2067"/>
              <a:ext cx="18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0000"/>
                  </a:solidFill>
                </a:rPr>
                <a:t>150</a:t>
              </a:r>
              <a:endParaRPr lang="en-US"/>
            </a:p>
          </p:txBody>
        </p:sp>
        <p:sp>
          <p:nvSpPr>
            <p:cNvPr id="9312" name="Rectangle 98"/>
            <p:cNvSpPr>
              <a:spLocks noChangeArrowheads="1"/>
            </p:cNvSpPr>
            <p:nvPr/>
          </p:nvSpPr>
          <p:spPr bwMode="auto">
            <a:xfrm>
              <a:off x="2379" y="1864"/>
              <a:ext cx="18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0000"/>
                  </a:solidFill>
                </a:rPr>
                <a:t>200</a:t>
              </a:r>
              <a:endParaRPr lang="en-US"/>
            </a:p>
          </p:txBody>
        </p:sp>
        <p:sp>
          <p:nvSpPr>
            <p:cNvPr id="9313" name="Rectangle 99"/>
            <p:cNvSpPr>
              <a:spLocks noChangeArrowheads="1"/>
            </p:cNvSpPr>
            <p:nvPr/>
          </p:nvSpPr>
          <p:spPr bwMode="auto">
            <a:xfrm>
              <a:off x="2379" y="1653"/>
              <a:ext cx="18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0000"/>
                  </a:solidFill>
                </a:rPr>
                <a:t>250</a:t>
              </a:r>
              <a:endParaRPr lang="en-US"/>
            </a:p>
          </p:txBody>
        </p:sp>
        <p:sp>
          <p:nvSpPr>
            <p:cNvPr id="9314" name="Rectangle 100"/>
            <p:cNvSpPr>
              <a:spLocks noChangeArrowheads="1"/>
            </p:cNvSpPr>
            <p:nvPr/>
          </p:nvSpPr>
          <p:spPr bwMode="auto">
            <a:xfrm>
              <a:off x="2379" y="1451"/>
              <a:ext cx="18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0000"/>
                  </a:solidFill>
                </a:rPr>
                <a:t>300</a:t>
              </a:r>
              <a:endParaRPr lang="en-US"/>
            </a:p>
          </p:txBody>
        </p:sp>
        <p:sp>
          <p:nvSpPr>
            <p:cNvPr id="9315" name="Rectangle 101"/>
            <p:cNvSpPr>
              <a:spLocks noChangeArrowheads="1"/>
            </p:cNvSpPr>
            <p:nvPr/>
          </p:nvSpPr>
          <p:spPr bwMode="auto">
            <a:xfrm>
              <a:off x="2379" y="1240"/>
              <a:ext cx="18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0000"/>
                  </a:solidFill>
                </a:rPr>
                <a:t>350</a:t>
              </a:r>
              <a:endParaRPr lang="en-US"/>
            </a:p>
          </p:txBody>
        </p:sp>
        <p:sp>
          <p:nvSpPr>
            <p:cNvPr id="9316" name="Rectangle 102"/>
            <p:cNvSpPr>
              <a:spLocks noChangeArrowheads="1"/>
            </p:cNvSpPr>
            <p:nvPr/>
          </p:nvSpPr>
          <p:spPr bwMode="auto">
            <a:xfrm>
              <a:off x="2729" y="2851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  <p:sp>
          <p:nvSpPr>
            <p:cNvPr id="9317" name="Rectangle 103"/>
            <p:cNvSpPr>
              <a:spLocks noChangeArrowheads="1"/>
            </p:cNvSpPr>
            <p:nvPr/>
          </p:nvSpPr>
          <p:spPr bwMode="auto">
            <a:xfrm>
              <a:off x="2993" y="2851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0000"/>
                  </a:solidFill>
                </a:rPr>
                <a:t>2</a:t>
              </a:r>
              <a:endParaRPr lang="en-US"/>
            </a:p>
          </p:txBody>
        </p:sp>
        <p:sp>
          <p:nvSpPr>
            <p:cNvPr id="9318" name="Rectangle 104"/>
            <p:cNvSpPr>
              <a:spLocks noChangeArrowheads="1"/>
            </p:cNvSpPr>
            <p:nvPr/>
          </p:nvSpPr>
          <p:spPr bwMode="auto">
            <a:xfrm>
              <a:off x="3257" y="2851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0000"/>
                  </a:solidFill>
                </a:rPr>
                <a:t>3</a:t>
              </a:r>
              <a:endParaRPr lang="en-US"/>
            </a:p>
          </p:txBody>
        </p:sp>
        <p:sp>
          <p:nvSpPr>
            <p:cNvPr id="9319" name="Rectangle 105"/>
            <p:cNvSpPr>
              <a:spLocks noChangeArrowheads="1"/>
            </p:cNvSpPr>
            <p:nvPr/>
          </p:nvSpPr>
          <p:spPr bwMode="auto">
            <a:xfrm>
              <a:off x="3521" y="2851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0000"/>
                  </a:solidFill>
                </a:rPr>
                <a:t>4</a:t>
              </a:r>
              <a:endParaRPr lang="en-US"/>
            </a:p>
          </p:txBody>
        </p:sp>
        <p:sp>
          <p:nvSpPr>
            <p:cNvPr id="9320" name="Rectangle 106"/>
            <p:cNvSpPr>
              <a:spLocks noChangeArrowheads="1"/>
            </p:cNvSpPr>
            <p:nvPr/>
          </p:nvSpPr>
          <p:spPr bwMode="auto">
            <a:xfrm>
              <a:off x="3786" y="2851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0000"/>
                  </a:solidFill>
                </a:rPr>
                <a:t>5</a:t>
              </a:r>
              <a:endParaRPr lang="en-US"/>
            </a:p>
          </p:txBody>
        </p:sp>
        <p:sp>
          <p:nvSpPr>
            <p:cNvPr id="9321" name="Rectangle 107"/>
            <p:cNvSpPr>
              <a:spLocks noChangeArrowheads="1"/>
            </p:cNvSpPr>
            <p:nvPr/>
          </p:nvSpPr>
          <p:spPr bwMode="auto">
            <a:xfrm>
              <a:off x="4042" y="2851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0000"/>
                  </a:solidFill>
                </a:rPr>
                <a:t>6</a:t>
              </a:r>
              <a:endParaRPr lang="en-US"/>
            </a:p>
          </p:txBody>
        </p:sp>
        <p:sp>
          <p:nvSpPr>
            <p:cNvPr id="9322" name="Rectangle 108"/>
            <p:cNvSpPr>
              <a:spLocks noChangeArrowheads="1"/>
            </p:cNvSpPr>
            <p:nvPr/>
          </p:nvSpPr>
          <p:spPr bwMode="auto">
            <a:xfrm>
              <a:off x="4306" y="2851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0000"/>
                  </a:solidFill>
                </a:rPr>
                <a:t>7</a:t>
              </a:r>
              <a:endParaRPr lang="en-US"/>
            </a:p>
          </p:txBody>
        </p:sp>
        <p:sp>
          <p:nvSpPr>
            <p:cNvPr id="9323" name="Rectangle 109"/>
            <p:cNvSpPr>
              <a:spLocks noChangeArrowheads="1"/>
            </p:cNvSpPr>
            <p:nvPr/>
          </p:nvSpPr>
          <p:spPr bwMode="auto">
            <a:xfrm>
              <a:off x="4571" y="2851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0000"/>
                  </a:solidFill>
                </a:rPr>
                <a:t>8</a:t>
              </a:r>
              <a:endParaRPr lang="en-US"/>
            </a:p>
          </p:txBody>
        </p:sp>
        <p:sp>
          <p:nvSpPr>
            <p:cNvPr id="9324" name="Rectangle 110"/>
            <p:cNvSpPr>
              <a:spLocks noChangeArrowheads="1"/>
            </p:cNvSpPr>
            <p:nvPr/>
          </p:nvSpPr>
          <p:spPr bwMode="auto">
            <a:xfrm>
              <a:off x="4835" y="2851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0000"/>
                  </a:solidFill>
                </a:rPr>
                <a:t>9</a:t>
              </a:r>
              <a:endParaRPr lang="en-US"/>
            </a:p>
          </p:txBody>
        </p:sp>
        <p:sp>
          <p:nvSpPr>
            <p:cNvPr id="9325" name="Rectangle 111"/>
            <p:cNvSpPr>
              <a:spLocks noChangeArrowheads="1"/>
            </p:cNvSpPr>
            <p:nvPr/>
          </p:nvSpPr>
          <p:spPr bwMode="auto">
            <a:xfrm>
              <a:off x="3154" y="3036"/>
              <a:ext cx="134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b="1">
                  <a:solidFill>
                    <a:srgbClr val="000000"/>
                  </a:solidFill>
                </a:rPr>
                <a:t>C o n f e r e n c e  N o.</a:t>
              </a:r>
              <a:endParaRPr lang="en-US"/>
            </a:p>
          </p:txBody>
        </p:sp>
        <p:sp>
          <p:nvSpPr>
            <p:cNvPr id="9326" name="Rectangle 112"/>
            <p:cNvSpPr>
              <a:spLocks noChangeArrowheads="1"/>
            </p:cNvSpPr>
            <p:nvPr/>
          </p:nvSpPr>
          <p:spPr bwMode="auto">
            <a:xfrm rot="-5400000">
              <a:off x="1770" y="2030"/>
              <a:ext cx="102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b="1">
                  <a:solidFill>
                    <a:srgbClr val="000000"/>
                  </a:solidFill>
                </a:rPr>
                <a:t>P</a:t>
              </a:r>
              <a:r>
                <a:rPr lang="en-US" sz="800" b="1">
                  <a:solidFill>
                    <a:srgbClr val="000000"/>
                  </a:solidFill>
                </a:rPr>
                <a:t> </a:t>
              </a:r>
              <a:r>
                <a:rPr lang="en-US" b="1">
                  <a:solidFill>
                    <a:srgbClr val="000000"/>
                  </a:solidFill>
                </a:rPr>
                <a:t>a</a:t>
              </a:r>
              <a:r>
                <a:rPr lang="en-US" sz="800" b="1">
                  <a:solidFill>
                    <a:srgbClr val="000000"/>
                  </a:solidFill>
                </a:rPr>
                <a:t> </a:t>
              </a:r>
              <a:r>
                <a:rPr lang="en-US" b="1">
                  <a:solidFill>
                    <a:srgbClr val="000000"/>
                  </a:solidFill>
                </a:rPr>
                <a:t>r</a:t>
              </a:r>
              <a:r>
                <a:rPr lang="en-US" sz="800" b="1">
                  <a:solidFill>
                    <a:srgbClr val="000000"/>
                  </a:solidFill>
                </a:rPr>
                <a:t> </a:t>
              </a:r>
              <a:r>
                <a:rPr lang="en-US" b="1">
                  <a:solidFill>
                    <a:srgbClr val="000000"/>
                  </a:solidFill>
                </a:rPr>
                <a:t>t</a:t>
              </a:r>
              <a:r>
                <a:rPr lang="en-US" sz="800" b="1">
                  <a:solidFill>
                    <a:srgbClr val="000000"/>
                  </a:solidFill>
                </a:rPr>
                <a:t> </a:t>
              </a:r>
              <a:r>
                <a:rPr lang="en-US" b="1">
                  <a:solidFill>
                    <a:srgbClr val="000000"/>
                  </a:solidFill>
                </a:rPr>
                <a:t>i</a:t>
              </a:r>
              <a:r>
                <a:rPr lang="en-US" sz="800" b="1">
                  <a:solidFill>
                    <a:srgbClr val="000000"/>
                  </a:solidFill>
                </a:rPr>
                <a:t> </a:t>
              </a:r>
              <a:r>
                <a:rPr lang="en-US" b="1">
                  <a:solidFill>
                    <a:srgbClr val="000000"/>
                  </a:solidFill>
                </a:rPr>
                <a:t>c</a:t>
              </a:r>
              <a:r>
                <a:rPr lang="en-US" sz="800" b="1">
                  <a:solidFill>
                    <a:srgbClr val="000000"/>
                  </a:solidFill>
                </a:rPr>
                <a:t> </a:t>
              </a:r>
              <a:r>
                <a:rPr lang="en-US" b="1">
                  <a:solidFill>
                    <a:srgbClr val="000000"/>
                  </a:solidFill>
                </a:rPr>
                <a:t>i</a:t>
              </a:r>
              <a:r>
                <a:rPr lang="en-US" sz="800" b="1">
                  <a:solidFill>
                    <a:srgbClr val="000000"/>
                  </a:solidFill>
                </a:rPr>
                <a:t> </a:t>
              </a:r>
              <a:r>
                <a:rPr lang="en-US" b="1">
                  <a:solidFill>
                    <a:srgbClr val="000000"/>
                  </a:solidFill>
                </a:rPr>
                <a:t>p</a:t>
              </a:r>
              <a:r>
                <a:rPr lang="en-US" sz="800" b="1">
                  <a:solidFill>
                    <a:srgbClr val="000000"/>
                  </a:solidFill>
                </a:rPr>
                <a:t> </a:t>
              </a:r>
              <a:r>
                <a:rPr lang="en-US" b="1">
                  <a:solidFill>
                    <a:srgbClr val="000000"/>
                  </a:solidFill>
                </a:rPr>
                <a:t>a</a:t>
              </a:r>
              <a:r>
                <a:rPr lang="en-US" sz="800" b="1">
                  <a:solidFill>
                    <a:srgbClr val="000000"/>
                  </a:solidFill>
                </a:rPr>
                <a:t> </a:t>
              </a:r>
              <a:r>
                <a:rPr lang="en-US" b="1">
                  <a:solidFill>
                    <a:srgbClr val="000000"/>
                  </a:solidFill>
                </a:rPr>
                <a:t>t</a:t>
              </a:r>
              <a:r>
                <a:rPr lang="en-US" sz="800" b="1">
                  <a:solidFill>
                    <a:srgbClr val="000000"/>
                  </a:solidFill>
                </a:rPr>
                <a:t> </a:t>
              </a:r>
              <a:r>
                <a:rPr lang="en-US" b="1">
                  <a:solidFill>
                    <a:srgbClr val="000000"/>
                  </a:solidFill>
                </a:rPr>
                <a:t>i</a:t>
              </a:r>
              <a:r>
                <a:rPr lang="en-US" sz="800" b="1">
                  <a:solidFill>
                    <a:srgbClr val="000000"/>
                  </a:solidFill>
                </a:rPr>
                <a:t> </a:t>
              </a:r>
              <a:r>
                <a:rPr lang="en-US" b="1">
                  <a:solidFill>
                    <a:srgbClr val="000000"/>
                  </a:solidFill>
                </a:rPr>
                <a:t>o</a:t>
              </a:r>
              <a:r>
                <a:rPr lang="en-US" sz="800" b="1">
                  <a:solidFill>
                    <a:srgbClr val="000000"/>
                  </a:solidFill>
                </a:rPr>
                <a:t> </a:t>
              </a:r>
              <a:r>
                <a:rPr lang="en-US" b="1">
                  <a:solidFill>
                    <a:srgbClr val="000000"/>
                  </a:solidFill>
                </a:rPr>
                <a:t>n </a:t>
              </a:r>
              <a:endParaRPr lang="en-US"/>
            </a:p>
          </p:txBody>
        </p:sp>
        <p:sp>
          <p:nvSpPr>
            <p:cNvPr id="9327" name="Rectangle 113"/>
            <p:cNvSpPr>
              <a:spLocks noChangeArrowheads="1"/>
            </p:cNvSpPr>
            <p:nvPr/>
          </p:nvSpPr>
          <p:spPr bwMode="auto">
            <a:xfrm>
              <a:off x="5099" y="1814"/>
              <a:ext cx="55" cy="5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CA"/>
            </a:p>
          </p:txBody>
        </p:sp>
        <p:sp>
          <p:nvSpPr>
            <p:cNvPr id="9328" name="Rectangle 114"/>
            <p:cNvSpPr>
              <a:spLocks noChangeArrowheads="1"/>
            </p:cNvSpPr>
            <p:nvPr/>
          </p:nvSpPr>
          <p:spPr bwMode="auto">
            <a:xfrm>
              <a:off x="5099" y="1814"/>
              <a:ext cx="55" cy="59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CA"/>
            </a:p>
          </p:txBody>
        </p:sp>
        <p:sp>
          <p:nvSpPr>
            <p:cNvPr id="9329" name="Rectangle 115"/>
            <p:cNvSpPr>
              <a:spLocks noChangeArrowheads="1"/>
            </p:cNvSpPr>
            <p:nvPr/>
          </p:nvSpPr>
          <p:spPr bwMode="auto">
            <a:xfrm>
              <a:off x="5185" y="1771"/>
              <a:ext cx="50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0000"/>
                  </a:solidFill>
                </a:rPr>
                <a:t>Delegates</a:t>
              </a:r>
              <a:endParaRPr lang="en-US"/>
            </a:p>
          </p:txBody>
        </p:sp>
        <p:sp>
          <p:nvSpPr>
            <p:cNvPr id="9330" name="Rectangle 116"/>
            <p:cNvSpPr>
              <a:spLocks noChangeArrowheads="1"/>
            </p:cNvSpPr>
            <p:nvPr/>
          </p:nvSpPr>
          <p:spPr bwMode="auto">
            <a:xfrm>
              <a:off x="5099" y="2058"/>
              <a:ext cx="55" cy="5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CA"/>
            </a:p>
          </p:txBody>
        </p:sp>
        <p:sp>
          <p:nvSpPr>
            <p:cNvPr id="9331" name="Rectangle 117"/>
            <p:cNvSpPr>
              <a:spLocks noChangeArrowheads="1"/>
            </p:cNvSpPr>
            <p:nvPr/>
          </p:nvSpPr>
          <p:spPr bwMode="auto">
            <a:xfrm>
              <a:off x="5099" y="2058"/>
              <a:ext cx="55" cy="59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CA"/>
            </a:p>
          </p:txBody>
        </p:sp>
        <p:sp>
          <p:nvSpPr>
            <p:cNvPr id="9332" name="Rectangle 118"/>
            <p:cNvSpPr>
              <a:spLocks noChangeArrowheads="1"/>
            </p:cNvSpPr>
            <p:nvPr/>
          </p:nvSpPr>
          <p:spPr bwMode="auto">
            <a:xfrm>
              <a:off x="5185" y="2016"/>
              <a:ext cx="47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0000"/>
                  </a:solidFill>
                </a:rPr>
                <a:t>Countries</a:t>
              </a:r>
              <a:endParaRPr lang="en-US"/>
            </a:p>
          </p:txBody>
        </p:sp>
        <p:sp>
          <p:nvSpPr>
            <p:cNvPr id="9333" name="Rectangle 119"/>
            <p:cNvSpPr>
              <a:spLocks noChangeArrowheads="1"/>
            </p:cNvSpPr>
            <p:nvPr/>
          </p:nvSpPr>
          <p:spPr bwMode="auto">
            <a:xfrm>
              <a:off x="5099" y="2303"/>
              <a:ext cx="55" cy="5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CA"/>
            </a:p>
          </p:txBody>
        </p:sp>
        <p:sp>
          <p:nvSpPr>
            <p:cNvPr id="9334" name="Rectangle 120"/>
            <p:cNvSpPr>
              <a:spLocks noChangeArrowheads="1"/>
            </p:cNvSpPr>
            <p:nvPr/>
          </p:nvSpPr>
          <p:spPr bwMode="auto">
            <a:xfrm>
              <a:off x="5099" y="2303"/>
              <a:ext cx="55" cy="59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CA"/>
            </a:p>
          </p:txBody>
        </p:sp>
        <p:sp>
          <p:nvSpPr>
            <p:cNvPr id="9335" name="Rectangle 121"/>
            <p:cNvSpPr>
              <a:spLocks noChangeArrowheads="1"/>
            </p:cNvSpPr>
            <p:nvPr/>
          </p:nvSpPr>
          <p:spPr bwMode="auto">
            <a:xfrm>
              <a:off x="5185" y="2261"/>
              <a:ext cx="36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0000"/>
                  </a:solidFill>
                </a:rPr>
                <a:t>Special</a:t>
              </a:r>
              <a:endParaRPr lang="en-US"/>
            </a:p>
          </p:txBody>
        </p:sp>
        <p:sp>
          <p:nvSpPr>
            <p:cNvPr id="9336" name="Rectangle 122"/>
            <p:cNvSpPr>
              <a:spLocks noChangeArrowheads="1"/>
            </p:cNvSpPr>
            <p:nvPr/>
          </p:nvSpPr>
          <p:spPr bwMode="auto">
            <a:xfrm>
              <a:off x="5185" y="2395"/>
              <a:ext cx="44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0000"/>
                  </a:solidFill>
                </a:rPr>
                <a:t>agencies</a:t>
              </a:r>
              <a:endParaRPr lang="en-US"/>
            </a:p>
          </p:txBody>
        </p:sp>
        <p:sp>
          <p:nvSpPr>
            <p:cNvPr id="9337" name="Rectangle 123"/>
            <p:cNvSpPr>
              <a:spLocks noChangeArrowheads="1"/>
            </p:cNvSpPr>
            <p:nvPr/>
          </p:nvSpPr>
          <p:spPr bwMode="auto">
            <a:xfrm>
              <a:off x="2068" y="1122"/>
              <a:ext cx="3645" cy="2218"/>
            </a:xfrm>
            <a:prstGeom prst="rect">
              <a:avLst/>
            </a:prstGeom>
            <a:noFill/>
            <a:ln w="0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CA"/>
            </a:p>
          </p:txBody>
        </p:sp>
      </p:grpSp>
      <p:pic>
        <p:nvPicPr>
          <p:cNvPr id="9221" name="Picture 96" descr="un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1382713"/>
            <a:ext cx="68103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D59D16-D9A9-40F0-BCEF-AF22D888B1D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C48C76-0BA9-4725-90BD-98E22B594FF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1024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93663"/>
            <a:ext cx="9371013" cy="676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449388" y="239713"/>
            <a:ext cx="6324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UNGEGN structure</a:t>
            </a:r>
            <a:endParaRPr lang="en-CA" dirty="0" smtClean="0"/>
          </a:p>
        </p:txBody>
      </p:sp>
      <p:pic>
        <p:nvPicPr>
          <p:cNvPr id="11267" name="Picture 5" descr="un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311150"/>
            <a:ext cx="769938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68" name="Group 68"/>
          <p:cNvGrpSpPr>
            <a:grpSpLocks/>
          </p:cNvGrpSpPr>
          <p:nvPr/>
        </p:nvGrpSpPr>
        <p:grpSpPr bwMode="auto">
          <a:xfrm>
            <a:off x="839788" y="1550988"/>
            <a:ext cx="7500937" cy="4579937"/>
            <a:chOff x="839789" y="1550988"/>
            <a:chExt cx="7500891" cy="4579937"/>
          </a:xfrm>
        </p:grpSpPr>
        <p:cxnSp>
          <p:nvCxnSpPr>
            <p:cNvPr id="11286" name="Straight Connector 64"/>
            <p:cNvCxnSpPr>
              <a:cxnSpLocks noChangeShapeType="1"/>
              <a:stCxn id="11341" idx="3"/>
            </p:cNvCxnSpPr>
            <p:nvPr/>
          </p:nvCxnSpPr>
          <p:spPr bwMode="auto">
            <a:xfrm flipV="1">
              <a:off x="3827421" y="3140964"/>
              <a:ext cx="3103731" cy="2349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287" name="Line 50"/>
            <p:cNvSpPr>
              <a:spLocks noChangeShapeType="1"/>
            </p:cNvSpPr>
            <p:nvPr/>
          </p:nvSpPr>
          <p:spPr bwMode="auto">
            <a:xfrm>
              <a:off x="3829008" y="5837405"/>
              <a:ext cx="681028" cy="15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288" name="Line 54"/>
            <p:cNvSpPr>
              <a:spLocks noChangeShapeType="1"/>
            </p:cNvSpPr>
            <p:nvPr/>
          </p:nvSpPr>
          <p:spPr bwMode="auto">
            <a:xfrm>
              <a:off x="4498384" y="5989572"/>
              <a:ext cx="8635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289" name="Line 39"/>
            <p:cNvSpPr>
              <a:spLocks noChangeShapeType="1"/>
            </p:cNvSpPr>
            <p:nvPr/>
          </p:nvSpPr>
          <p:spPr bwMode="auto">
            <a:xfrm>
              <a:off x="4446999" y="2637286"/>
              <a:ext cx="2890797" cy="47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290" name="Line 5"/>
            <p:cNvSpPr>
              <a:spLocks noChangeShapeType="1"/>
            </p:cNvSpPr>
            <p:nvPr/>
          </p:nvSpPr>
          <p:spPr bwMode="auto">
            <a:xfrm>
              <a:off x="7335525" y="2005021"/>
              <a:ext cx="0" cy="6318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291" name="Line 52"/>
            <p:cNvSpPr>
              <a:spLocks noChangeShapeType="1"/>
            </p:cNvSpPr>
            <p:nvPr/>
          </p:nvSpPr>
          <p:spPr bwMode="auto">
            <a:xfrm>
              <a:off x="5727731" y="1801812"/>
              <a:ext cx="8635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292" name="Line 52"/>
            <p:cNvSpPr>
              <a:spLocks noChangeShapeType="1"/>
            </p:cNvSpPr>
            <p:nvPr/>
          </p:nvSpPr>
          <p:spPr bwMode="auto">
            <a:xfrm>
              <a:off x="2279630" y="2624178"/>
              <a:ext cx="8635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293" name="Line 5"/>
            <p:cNvSpPr>
              <a:spLocks noChangeShapeType="1"/>
            </p:cNvSpPr>
            <p:nvPr/>
          </p:nvSpPr>
          <p:spPr bwMode="auto">
            <a:xfrm>
              <a:off x="6370553" y="3143312"/>
              <a:ext cx="0" cy="6318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294" name="Rectangle 6"/>
            <p:cNvSpPr>
              <a:spLocks noChangeArrowheads="1"/>
            </p:cNvSpPr>
            <p:nvPr/>
          </p:nvSpPr>
          <p:spPr bwMode="auto">
            <a:xfrm>
              <a:off x="4857688" y="3589416"/>
              <a:ext cx="2997157" cy="1489133"/>
            </a:xfrm>
            <a:prstGeom prst="rect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295" name="Rectangle 7"/>
            <p:cNvSpPr>
              <a:spLocks noChangeArrowheads="1"/>
            </p:cNvSpPr>
            <p:nvPr/>
          </p:nvSpPr>
          <p:spPr bwMode="auto">
            <a:xfrm>
              <a:off x="6297530" y="4146649"/>
              <a:ext cx="155573" cy="168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</a:rPr>
                <a:t>23</a:t>
              </a:r>
              <a:endParaRPr 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11296" name="Rectangle 8"/>
            <p:cNvSpPr>
              <a:spLocks noChangeArrowheads="1"/>
            </p:cNvSpPr>
            <p:nvPr/>
          </p:nvSpPr>
          <p:spPr bwMode="auto">
            <a:xfrm>
              <a:off x="5595865" y="4357796"/>
              <a:ext cx="1595414" cy="168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</a:rPr>
                <a:t>  linguistic/geographical</a:t>
              </a:r>
              <a:endParaRPr 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11297" name="Rectangle 9"/>
            <p:cNvSpPr>
              <a:spLocks noChangeArrowheads="1"/>
            </p:cNvSpPr>
            <p:nvPr/>
          </p:nvSpPr>
          <p:spPr bwMode="auto">
            <a:xfrm>
              <a:off x="6037184" y="4581641"/>
              <a:ext cx="681027" cy="168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</a:rPr>
                <a:t>  divisions</a:t>
              </a:r>
              <a:endParaRPr 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11298" name="Rectangle 10"/>
            <p:cNvSpPr>
              <a:spLocks noChangeArrowheads="1"/>
            </p:cNvSpPr>
            <p:nvPr/>
          </p:nvSpPr>
          <p:spPr bwMode="auto">
            <a:xfrm>
              <a:off x="5833987" y="3838662"/>
              <a:ext cx="1104884" cy="198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</a:rPr>
                <a:t>D i v i s i o n s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1299" name="Rectangle 11"/>
            <p:cNvSpPr>
              <a:spLocks noChangeArrowheads="1"/>
            </p:cNvSpPr>
            <p:nvPr/>
          </p:nvSpPr>
          <p:spPr bwMode="auto">
            <a:xfrm>
              <a:off x="1443131" y="1550988"/>
              <a:ext cx="4570347" cy="493731"/>
            </a:xfrm>
            <a:prstGeom prst="rect">
              <a:avLst/>
            </a:prstGeom>
            <a:solidFill>
              <a:srgbClr val="FFFF6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 sz="2400">
                <a:solidFill>
                  <a:schemeClr val="accent1"/>
                </a:solidFill>
              </a:endParaRPr>
            </a:p>
          </p:txBody>
        </p:sp>
        <p:grpSp>
          <p:nvGrpSpPr>
            <p:cNvPr id="11300" name="Group 12"/>
            <p:cNvGrpSpPr>
              <a:grpSpLocks/>
            </p:cNvGrpSpPr>
            <p:nvPr/>
          </p:nvGrpSpPr>
          <p:grpSpPr bwMode="auto">
            <a:xfrm>
              <a:off x="2178616" y="1620841"/>
              <a:ext cx="3120981" cy="358789"/>
              <a:chOff x="1941" y="910"/>
              <a:chExt cx="1463" cy="270"/>
            </a:xfrm>
          </p:grpSpPr>
          <p:sp>
            <p:nvSpPr>
              <p:cNvPr id="11343" name="Rectangle 13"/>
              <p:cNvSpPr>
                <a:spLocks noChangeArrowheads="1"/>
              </p:cNvSpPr>
              <p:nvPr/>
            </p:nvSpPr>
            <p:spPr bwMode="auto">
              <a:xfrm>
                <a:off x="1941" y="910"/>
                <a:ext cx="1463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 b="1">
                    <a:solidFill>
                      <a:srgbClr val="000000"/>
                    </a:solidFill>
                  </a:rPr>
                  <a:t>UN Conferences on the Standardization</a:t>
                </a: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344" name="Rectangle 14"/>
              <p:cNvSpPr>
                <a:spLocks noChangeArrowheads="1"/>
              </p:cNvSpPr>
              <p:nvPr/>
            </p:nvSpPr>
            <p:spPr bwMode="auto">
              <a:xfrm>
                <a:off x="2059" y="1031"/>
                <a:ext cx="1276" cy="149"/>
              </a:xfrm>
              <a:prstGeom prst="rect">
                <a:avLst/>
              </a:prstGeom>
              <a:noFill/>
              <a:ln w="9525">
                <a:solidFill>
                  <a:srgbClr val="FFFF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 b="1">
                    <a:solidFill>
                      <a:srgbClr val="000000"/>
                    </a:solidFill>
                  </a:rPr>
                  <a:t>of Geographical Names (UNCSGN)</a:t>
                </a:r>
                <a:endParaRPr lang="en-US" sz="2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1301" name="Rectangle 15"/>
            <p:cNvSpPr>
              <a:spLocks noChangeArrowheads="1"/>
            </p:cNvSpPr>
            <p:nvPr/>
          </p:nvSpPr>
          <p:spPr bwMode="auto">
            <a:xfrm>
              <a:off x="1431917" y="3633869"/>
              <a:ext cx="2393916" cy="209558"/>
            </a:xfrm>
            <a:prstGeom prst="rect">
              <a:avLst/>
            </a:prstGeom>
            <a:solidFill>
              <a:srgbClr val="CCFF9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302" name="Rectangle 16"/>
            <p:cNvSpPr>
              <a:spLocks noChangeArrowheads="1"/>
            </p:cNvSpPr>
            <p:nvPr/>
          </p:nvSpPr>
          <p:spPr bwMode="auto">
            <a:xfrm>
              <a:off x="1431917" y="3932331"/>
              <a:ext cx="2393916" cy="211145"/>
            </a:xfrm>
            <a:prstGeom prst="rect">
              <a:avLst/>
            </a:prstGeom>
            <a:solidFill>
              <a:srgbClr val="CCFF9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303" name="Rectangle 17"/>
            <p:cNvSpPr>
              <a:spLocks noChangeArrowheads="1"/>
            </p:cNvSpPr>
            <p:nvPr/>
          </p:nvSpPr>
          <p:spPr bwMode="auto">
            <a:xfrm>
              <a:off x="1431917" y="4229204"/>
              <a:ext cx="2393916" cy="214321"/>
            </a:xfrm>
            <a:prstGeom prst="rect">
              <a:avLst/>
            </a:prstGeom>
            <a:solidFill>
              <a:srgbClr val="CCFF9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grpSp>
          <p:nvGrpSpPr>
            <p:cNvPr id="11304" name="Group 18"/>
            <p:cNvGrpSpPr>
              <a:grpSpLocks/>
            </p:cNvGrpSpPr>
            <p:nvPr/>
          </p:nvGrpSpPr>
          <p:grpSpPr bwMode="auto">
            <a:xfrm>
              <a:off x="1433505" y="3036946"/>
              <a:ext cx="2393916" cy="212733"/>
              <a:chOff x="3572" y="4755"/>
              <a:chExt cx="2806" cy="400"/>
            </a:xfrm>
          </p:grpSpPr>
          <p:sp>
            <p:nvSpPr>
              <p:cNvPr id="11341" name="Rectangle 19"/>
              <p:cNvSpPr>
                <a:spLocks noChangeArrowheads="1"/>
              </p:cNvSpPr>
              <p:nvPr/>
            </p:nvSpPr>
            <p:spPr bwMode="auto">
              <a:xfrm>
                <a:off x="3572" y="4755"/>
                <a:ext cx="2806" cy="400"/>
              </a:xfrm>
              <a:prstGeom prst="rect">
                <a:avLst/>
              </a:prstGeom>
              <a:solidFill>
                <a:srgbClr val="CCFF99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1342" name="Rectangle 20"/>
              <p:cNvSpPr>
                <a:spLocks noChangeArrowheads="1"/>
              </p:cNvSpPr>
              <p:nvPr/>
            </p:nvSpPr>
            <p:spPr bwMode="auto">
              <a:xfrm>
                <a:off x="3675" y="4813"/>
                <a:ext cx="1098" cy="289"/>
              </a:xfrm>
              <a:prstGeom prst="rect">
                <a:avLst/>
              </a:prstGeom>
              <a:solidFill>
                <a:srgbClr val="CC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1">
                    <a:solidFill>
                      <a:srgbClr val="000000"/>
                    </a:solidFill>
                  </a:rPr>
                  <a:t>Country Names</a:t>
                </a:r>
              </a:p>
            </p:txBody>
          </p:sp>
        </p:grpSp>
        <p:sp>
          <p:nvSpPr>
            <p:cNvPr id="11305" name="Rectangle 21"/>
            <p:cNvSpPr>
              <a:spLocks noChangeArrowheads="1"/>
            </p:cNvSpPr>
            <p:nvPr/>
          </p:nvSpPr>
          <p:spPr bwMode="auto">
            <a:xfrm>
              <a:off x="1431917" y="3336994"/>
              <a:ext cx="2393916" cy="209558"/>
            </a:xfrm>
            <a:prstGeom prst="rect">
              <a:avLst/>
            </a:prstGeom>
            <a:solidFill>
              <a:srgbClr val="CCFF9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306" name="Rectangle 22"/>
            <p:cNvSpPr>
              <a:spLocks noChangeArrowheads="1"/>
            </p:cNvSpPr>
            <p:nvPr/>
          </p:nvSpPr>
          <p:spPr bwMode="auto">
            <a:xfrm>
              <a:off x="1493829" y="3370334"/>
              <a:ext cx="2249455" cy="15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</a:rPr>
                <a:t>Toponymic Data Files and Gazetteers</a:t>
              </a:r>
            </a:p>
          </p:txBody>
        </p:sp>
        <p:sp>
          <p:nvSpPr>
            <p:cNvPr id="11307" name="Rectangle 23"/>
            <p:cNvSpPr>
              <a:spLocks noChangeArrowheads="1"/>
            </p:cNvSpPr>
            <p:nvPr/>
          </p:nvSpPr>
          <p:spPr bwMode="auto">
            <a:xfrm>
              <a:off x="1497004" y="3667207"/>
              <a:ext cx="1323956" cy="15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</a:rPr>
                <a:t>Publicity and Funding</a:t>
              </a:r>
            </a:p>
          </p:txBody>
        </p:sp>
        <p:sp>
          <p:nvSpPr>
            <p:cNvPr id="11308" name="Rectangle 24"/>
            <p:cNvSpPr>
              <a:spLocks noChangeArrowheads="1"/>
            </p:cNvSpPr>
            <p:nvPr/>
          </p:nvSpPr>
          <p:spPr bwMode="auto">
            <a:xfrm>
              <a:off x="1431917" y="4527666"/>
              <a:ext cx="2393916" cy="212733"/>
            </a:xfrm>
            <a:prstGeom prst="rect">
              <a:avLst/>
            </a:prstGeom>
            <a:solidFill>
              <a:srgbClr val="CCFF9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309" name="Rectangle 25"/>
            <p:cNvSpPr>
              <a:spLocks noChangeArrowheads="1"/>
            </p:cNvSpPr>
            <p:nvPr/>
          </p:nvSpPr>
          <p:spPr bwMode="auto">
            <a:xfrm>
              <a:off x="1479541" y="4553067"/>
              <a:ext cx="2825710" cy="15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</a:rPr>
                <a:t>Training Courses in Toponymy</a:t>
              </a:r>
            </a:p>
          </p:txBody>
        </p:sp>
        <p:sp>
          <p:nvSpPr>
            <p:cNvPr id="11310" name="Rectangle 26"/>
            <p:cNvSpPr>
              <a:spLocks noChangeArrowheads="1"/>
            </p:cNvSpPr>
            <p:nvPr/>
          </p:nvSpPr>
          <p:spPr bwMode="auto">
            <a:xfrm>
              <a:off x="1427155" y="4827715"/>
              <a:ext cx="2392328" cy="209558"/>
            </a:xfrm>
            <a:prstGeom prst="rect">
              <a:avLst/>
            </a:prstGeom>
            <a:solidFill>
              <a:srgbClr val="CCFF9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311" name="Rectangle 27"/>
            <p:cNvSpPr>
              <a:spLocks noChangeArrowheads="1"/>
            </p:cNvSpPr>
            <p:nvPr/>
          </p:nvSpPr>
          <p:spPr bwMode="auto">
            <a:xfrm>
              <a:off x="1430330" y="5127764"/>
              <a:ext cx="2392328" cy="214321"/>
            </a:xfrm>
            <a:prstGeom prst="rect">
              <a:avLst/>
            </a:prstGeom>
            <a:solidFill>
              <a:srgbClr val="CCFF9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312" name="Text Box 28"/>
            <p:cNvSpPr txBox="1">
              <a:spLocks noChangeArrowheads="1"/>
            </p:cNvSpPr>
            <p:nvPr/>
          </p:nvSpPr>
          <p:spPr bwMode="auto">
            <a:xfrm>
              <a:off x="1393817" y="5111888"/>
              <a:ext cx="1850999" cy="244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00" b="1">
                  <a:solidFill>
                    <a:srgbClr val="000000"/>
                  </a:solidFill>
                </a:rPr>
                <a:t>Exonyms</a:t>
              </a:r>
            </a:p>
          </p:txBody>
        </p:sp>
        <p:sp>
          <p:nvSpPr>
            <p:cNvPr id="11313" name="Rectangle 29"/>
            <p:cNvSpPr>
              <a:spLocks noChangeArrowheads="1"/>
            </p:cNvSpPr>
            <p:nvPr/>
          </p:nvSpPr>
          <p:spPr bwMode="auto">
            <a:xfrm>
              <a:off x="1430330" y="5426226"/>
              <a:ext cx="2392328" cy="212733"/>
            </a:xfrm>
            <a:prstGeom prst="rect">
              <a:avLst/>
            </a:prstGeom>
            <a:solidFill>
              <a:srgbClr val="CCFF9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314" name="Text Box 30"/>
            <p:cNvSpPr txBox="1">
              <a:spLocks noChangeArrowheads="1"/>
            </p:cNvSpPr>
            <p:nvPr/>
          </p:nvSpPr>
          <p:spPr bwMode="auto">
            <a:xfrm>
              <a:off x="1400167" y="5415113"/>
              <a:ext cx="1982760" cy="244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00" b="1">
                  <a:solidFill>
                    <a:srgbClr val="000000"/>
                  </a:solidFill>
                </a:rPr>
                <a:t>Pronunciation</a:t>
              </a:r>
            </a:p>
          </p:txBody>
        </p:sp>
        <p:sp>
          <p:nvSpPr>
            <p:cNvPr id="11315" name="Rectangle 31"/>
            <p:cNvSpPr>
              <a:spLocks noChangeArrowheads="1"/>
            </p:cNvSpPr>
            <p:nvPr/>
          </p:nvSpPr>
          <p:spPr bwMode="auto">
            <a:xfrm>
              <a:off x="1485891" y="3967257"/>
              <a:ext cx="1471592" cy="15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</a:rPr>
                <a:t>Toponymic Terminology</a:t>
              </a:r>
            </a:p>
          </p:txBody>
        </p:sp>
        <p:sp>
          <p:nvSpPr>
            <p:cNvPr id="11316" name="Rectangle 32"/>
            <p:cNvSpPr>
              <a:spLocks noChangeArrowheads="1"/>
            </p:cNvSpPr>
            <p:nvPr/>
          </p:nvSpPr>
          <p:spPr bwMode="auto">
            <a:xfrm>
              <a:off x="1490654" y="4265719"/>
              <a:ext cx="1385867" cy="15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</a:rPr>
                <a:t>Romanization Systems</a:t>
              </a:r>
            </a:p>
          </p:txBody>
        </p:sp>
        <p:sp>
          <p:nvSpPr>
            <p:cNvPr id="11317" name="Line 33"/>
            <p:cNvSpPr>
              <a:spLocks noChangeShapeType="1"/>
            </p:cNvSpPr>
            <p:nvPr/>
          </p:nvSpPr>
          <p:spPr bwMode="auto">
            <a:xfrm>
              <a:off x="4508448" y="2000356"/>
              <a:ext cx="0" cy="38371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318" name="Line 34"/>
            <p:cNvSpPr>
              <a:spLocks noChangeShapeType="1"/>
            </p:cNvSpPr>
            <p:nvPr/>
          </p:nvSpPr>
          <p:spPr bwMode="auto">
            <a:xfrm>
              <a:off x="3836945" y="3432248"/>
              <a:ext cx="668328" cy="1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319" name="Line 35"/>
            <p:cNvSpPr>
              <a:spLocks noChangeShapeType="1"/>
            </p:cNvSpPr>
            <p:nvPr/>
          </p:nvSpPr>
          <p:spPr bwMode="auto">
            <a:xfrm>
              <a:off x="3836945" y="3744998"/>
              <a:ext cx="674677" cy="15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320" name="Line 36"/>
            <p:cNvSpPr>
              <a:spLocks noChangeShapeType="1"/>
            </p:cNvSpPr>
            <p:nvPr/>
          </p:nvSpPr>
          <p:spPr bwMode="auto">
            <a:xfrm>
              <a:off x="3836945" y="4021234"/>
              <a:ext cx="666741" cy="15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321" name="Line 37"/>
            <p:cNvSpPr>
              <a:spLocks noChangeShapeType="1"/>
            </p:cNvSpPr>
            <p:nvPr/>
          </p:nvSpPr>
          <p:spPr bwMode="auto">
            <a:xfrm>
              <a:off x="3836945" y="4329221"/>
              <a:ext cx="668328" cy="15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322" name="Line 38"/>
            <p:cNvSpPr>
              <a:spLocks noChangeShapeType="1"/>
            </p:cNvSpPr>
            <p:nvPr/>
          </p:nvSpPr>
          <p:spPr bwMode="auto">
            <a:xfrm>
              <a:off x="3827421" y="4626095"/>
              <a:ext cx="669915" cy="1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323" name="Line 40"/>
            <p:cNvSpPr>
              <a:spLocks noChangeShapeType="1"/>
            </p:cNvSpPr>
            <p:nvPr/>
          </p:nvSpPr>
          <p:spPr bwMode="auto">
            <a:xfrm>
              <a:off x="3825833" y="4937257"/>
              <a:ext cx="67150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324" name="Line 41"/>
            <p:cNvSpPr>
              <a:spLocks noChangeShapeType="1"/>
            </p:cNvSpPr>
            <p:nvPr/>
          </p:nvSpPr>
          <p:spPr bwMode="auto">
            <a:xfrm>
              <a:off x="3821071" y="5232543"/>
              <a:ext cx="687377" cy="1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325" name="Line 42"/>
            <p:cNvSpPr>
              <a:spLocks noChangeShapeType="1"/>
            </p:cNvSpPr>
            <p:nvPr/>
          </p:nvSpPr>
          <p:spPr bwMode="auto">
            <a:xfrm>
              <a:off x="3830295" y="5537355"/>
              <a:ext cx="681027" cy="1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428" name="Rectangle 43"/>
            <p:cNvSpPr>
              <a:spLocks noChangeArrowheads="1"/>
            </p:cNvSpPr>
            <p:nvPr/>
          </p:nvSpPr>
          <p:spPr bwMode="auto">
            <a:xfrm>
              <a:off x="3094025" y="2327275"/>
              <a:ext cx="2874944" cy="56356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11327" name="Rectangle 44"/>
            <p:cNvSpPr>
              <a:spLocks noChangeArrowheads="1"/>
            </p:cNvSpPr>
            <p:nvPr/>
          </p:nvSpPr>
          <p:spPr bwMode="auto">
            <a:xfrm>
              <a:off x="3657560" y="2362232"/>
              <a:ext cx="1738288" cy="182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</a:rPr>
                <a:t>UN Group of Experts on</a:t>
              </a:r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11328" name="Rectangle 45"/>
            <p:cNvSpPr>
              <a:spLocks noChangeArrowheads="1"/>
            </p:cNvSpPr>
            <p:nvPr/>
          </p:nvSpPr>
          <p:spPr bwMode="auto">
            <a:xfrm>
              <a:off x="3746459" y="2503525"/>
              <a:ext cx="1560491" cy="198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</a:rPr>
                <a:t>Geographical Names</a:t>
              </a:r>
              <a:r>
                <a:rPr lang="en-US" sz="1300" b="1">
                  <a:solidFill>
                    <a:srgbClr val="000000"/>
                  </a:solidFill>
                </a:rPr>
                <a:t> 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1329" name="Rectangle 46"/>
            <p:cNvSpPr>
              <a:spLocks noChangeArrowheads="1"/>
            </p:cNvSpPr>
            <p:nvPr/>
          </p:nvSpPr>
          <p:spPr bwMode="auto">
            <a:xfrm>
              <a:off x="4133803" y="2678157"/>
              <a:ext cx="769927" cy="182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</a:rPr>
                <a:t>(UNGEGN)</a:t>
              </a:r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11330" name="Rectangle 47"/>
            <p:cNvSpPr>
              <a:spLocks noChangeArrowheads="1"/>
            </p:cNvSpPr>
            <p:nvPr/>
          </p:nvSpPr>
          <p:spPr bwMode="auto">
            <a:xfrm rot="-5400000">
              <a:off x="-77828" y="4349864"/>
              <a:ext cx="2047955" cy="212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CCFF99"/>
                  </a:solidFill>
                </a:rPr>
                <a:t>W o r k i n g    g r o u p s</a:t>
              </a:r>
              <a:endParaRPr lang="en-US" sz="1400">
                <a:solidFill>
                  <a:srgbClr val="CCFF99"/>
                </a:solidFill>
              </a:endParaRPr>
            </a:p>
          </p:txBody>
        </p:sp>
        <p:sp>
          <p:nvSpPr>
            <p:cNvPr id="11331" name="Rectangle 48"/>
            <p:cNvSpPr>
              <a:spLocks noChangeArrowheads="1"/>
            </p:cNvSpPr>
            <p:nvPr/>
          </p:nvSpPr>
          <p:spPr bwMode="auto">
            <a:xfrm>
              <a:off x="1444616" y="4845178"/>
              <a:ext cx="2338355" cy="182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 </a:t>
              </a:r>
              <a:r>
                <a:rPr lang="en-US" sz="1000" b="1">
                  <a:solidFill>
                    <a:srgbClr val="000000"/>
                  </a:solidFill>
                </a:rPr>
                <a:t>Evaluation &amp; Implementation</a:t>
              </a:r>
            </a:p>
          </p:txBody>
        </p:sp>
        <p:sp>
          <p:nvSpPr>
            <p:cNvPr id="11332" name="Rectangle 49"/>
            <p:cNvSpPr>
              <a:spLocks noChangeArrowheads="1"/>
            </p:cNvSpPr>
            <p:nvPr/>
          </p:nvSpPr>
          <p:spPr bwMode="auto">
            <a:xfrm>
              <a:off x="1435092" y="5724687"/>
              <a:ext cx="2393916" cy="212733"/>
            </a:xfrm>
            <a:prstGeom prst="rect">
              <a:avLst/>
            </a:prstGeom>
            <a:solidFill>
              <a:srgbClr val="CCFF9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 sz="1000" b="1">
                <a:solidFill>
                  <a:srgbClr val="000000"/>
                </a:solidFill>
              </a:endParaRPr>
            </a:p>
          </p:txBody>
        </p:sp>
        <p:sp>
          <p:nvSpPr>
            <p:cNvPr id="11333" name="Rectangle 51"/>
            <p:cNvSpPr>
              <a:spLocks noChangeArrowheads="1"/>
            </p:cNvSpPr>
            <p:nvPr/>
          </p:nvSpPr>
          <p:spPr bwMode="auto">
            <a:xfrm>
              <a:off x="1485891" y="5756438"/>
              <a:ext cx="2224056" cy="15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</a:rPr>
                <a:t>Indigenous/Minority/Regional Names</a:t>
              </a:r>
            </a:p>
          </p:txBody>
        </p:sp>
        <p:sp>
          <p:nvSpPr>
            <p:cNvPr id="11334" name="Rectangle 2"/>
            <p:cNvSpPr>
              <a:spLocks noChangeArrowheads="1"/>
            </p:cNvSpPr>
            <p:nvPr/>
          </p:nvSpPr>
          <p:spPr bwMode="auto">
            <a:xfrm>
              <a:off x="5364099" y="5841989"/>
              <a:ext cx="1728762" cy="288936"/>
            </a:xfrm>
            <a:prstGeom prst="rect">
              <a:avLst/>
            </a:prstGeom>
            <a:solidFill>
              <a:srgbClr val="FF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CA" sz="1000" b="1">
                  <a:solidFill>
                    <a:schemeClr val="bg2"/>
                  </a:solidFill>
                </a:rPr>
                <a:t>Toponymic Guidelines</a:t>
              </a:r>
            </a:p>
            <a:p>
              <a:pPr algn="ctr"/>
              <a:r>
                <a:rPr lang="fr-CA" sz="1000" b="1">
                  <a:solidFill>
                    <a:schemeClr val="bg2"/>
                  </a:solidFill>
                </a:rPr>
                <a:t>Coordinator</a:t>
              </a:r>
              <a:endParaRPr lang="en-US" sz="1000" b="1">
                <a:solidFill>
                  <a:schemeClr val="bg2"/>
                </a:solidFill>
              </a:endParaRPr>
            </a:p>
          </p:txBody>
        </p:sp>
        <p:sp>
          <p:nvSpPr>
            <p:cNvPr id="11335" name="Line 52"/>
            <p:cNvSpPr>
              <a:spLocks noChangeShapeType="1"/>
            </p:cNvSpPr>
            <p:nvPr/>
          </p:nvSpPr>
          <p:spPr bwMode="auto">
            <a:xfrm>
              <a:off x="4514798" y="5496078"/>
              <a:ext cx="8635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336" name="Rectangle 53"/>
            <p:cNvSpPr>
              <a:spLocks noChangeArrowheads="1"/>
            </p:cNvSpPr>
            <p:nvPr/>
          </p:nvSpPr>
          <p:spPr bwMode="auto">
            <a:xfrm>
              <a:off x="5364099" y="5351611"/>
              <a:ext cx="1728762" cy="288936"/>
            </a:xfrm>
            <a:prstGeom prst="rect">
              <a:avLst/>
            </a:prstGeom>
            <a:solidFill>
              <a:srgbClr val="FF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CA" sz="1100" b="1">
                  <a:solidFill>
                    <a:schemeClr val="bg2"/>
                  </a:solidFill>
                </a:rPr>
                <a:t>Task Team for Africa</a:t>
              </a:r>
              <a:endParaRPr lang="en-US" sz="1100" b="1">
                <a:solidFill>
                  <a:schemeClr val="bg2"/>
                </a:solidFill>
              </a:endParaRPr>
            </a:p>
          </p:txBody>
        </p:sp>
        <p:sp>
          <p:nvSpPr>
            <p:cNvPr id="11337" name="Line 55"/>
            <p:cNvSpPr>
              <a:spLocks noChangeShapeType="1"/>
            </p:cNvSpPr>
            <p:nvPr/>
          </p:nvSpPr>
          <p:spPr bwMode="auto">
            <a:xfrm>
              <a:off x="4508148" y="5838453"/>
              <a:ext cx="0" cy="14446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Rectangle 43"/>
            <p:cNvSpPr>
              <a:spLocks noChangeArrowheads="1"/>
            </p:cNvSpPr>
            <p:nvPr/>
          </p:nvSpPr>
          <p:spPr bwMode="auto">
            <a:xfrm>
              <a:off x="857251" y="2395538"/>
              <a:ext cx="1714489" cy="42862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en-CA" sz="400" dirty="0"/>
                <a:t> </a:t>
              </a:r>
            </a:p>
            <a:p>
              <a:pPr algn="ctr">
                <a:defRPr/>
              </a:pPr>
              <a:r>
                <a:rPr lang="en-CA" sz="1150" b="1" dirty="0">
                  <a:solidFill>
                    <a:schemeClr val="bg2"/>
                  </a:solidFill>
                </a:rPr>
                <a:t>UNGEGN Bureau</a:t>
              </a:r>
            </a:p>
          </p:txBody>
        </p:sp>
        <p:sp>
          <p:nvSpPr>
            <p:cNvPr id="61" name="Rectangle 43"/>
            <p:cNvSpPr>
              <a:spLocks noChangeArrowheads="1"/>
            </p:cNvSpPr>
            <p:nvPr/>
          </p:nvSpPr>
          <p:spPr bwMode="auto">
            <a:xfrm>
              <a:off x="6513479" y="1587500"/>
              <a:ext cx="1714489" cy="428625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en-CA" sz="1150" b="1" dirty="0">
                  <a:solidFill>
                    <a:schemeClr val="bg2"/>
                  </a:solidFill>
                </a:rPr>
                <a:t>UNGEGN Secretariat</a:t>
              </a:r>
            </a:p>
            <a:p>
              <a:pPr algn="ctr">
                <a:defRPr/>
              </a:pPr>
              <a:r>
                <a:rPr lang="en-CA" sz="1050" b="1" dirty="0">
                  <a:solidFill>
                    <a:schemeClr val="bg2"/>
                  </a:solidFill>
                </a:rPr>
                <a:t>(UN Statistics Division)</a:t>
              </a:r>
            </a:p>
          </p:txBody>
        </p:sp>
        <p:sp>
          <p:nvSpPr>
            <p:cNvPr id="63" name="Rectangle 43"/>
            <p:cNvSpPr>
              <a:spLocks noChangeArrowheads="1"/>
            </p:cNvSpPr>
            <p:nvPr/>
          </p:nvSpPr>
          <p:spPr bwMode="auto">
            <a:xfrm>
              <a:off x="6626191" y="2941638"/>
              <a:ext cx="1714489" cy="428625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en-CA" sz="1150" b="1" dirty="0">
                  <a:solidFill>
                    <a:schemeClr val="bg2"/>
                  </a:solidFill>
                </a:rPr>
                <a:t>UNGEGN liaison</a:t>
              </a:r>
            </a:p>
            <a:p>
              <a:pPr algn="ctr">
                <a:defRPr/>
              </a:pPr>
              <a:r>
                <a:rPr lang="en-CA" sz="1150" b="1" dirty="0">
                  <a:solidFill>
                    <a:schemeClr val="bg2"/>
                  </a:solidFill>
                </a:rPr>
                <a:t>with scientific groups</a:t>
              </a:r>
              <a:endParaRPr lang="en-CA" sz="1050" b="1" dirty="0">
                <a:solidFill>
                  <a:schemeClr val="bg2"/>
                </a:solidFill>
              </a:endParaRPr>
            </a:p>
          </p:txBody>
        </p:sp>
      </p:grpSp>
      <p:sp>
        <p:nvSpPr>
          <p:cNvPr id="64" name="Rectangle 43"/>
          <p:cNvSpPr>
            <a:spLocks noChangeArrowheads="1"/>
          </p:cNvSpPr>
          <p:nvPr/>
        </p:nvSpPr>
        <p:spPr bwMode="auto">
          <a:xfrm>
            <a:off x="8228013" y="3979863"/>
            <a:ext cx="685800" cy="314325"/>
          </a:xfrm>
          <a:prstGeom prst="rect">
            <a:avLst/>
          </a:prstGeom>
          <a:solidFill>
            <a:srgbClr val="CCEC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CA" sz="1150" b="1" dirty="0">
                <a:solidFill>
                  <a:schemeClr val="bg2"/>
                </a:solidFill>
              </a:rPr>
              <a:t>ICA</a:t>
            </a:r>
            <a:endParaRPr lang="en-CA" sz="1050" b="1" dirty="0">
              <a:solidFill>
                <a:schemeClr val="bg2"/>
              </a:solidFill>
            </a:endParaRPr>
          </a:p>
        </p:txBody>
      </p:sp>
      <p:sp>
        <p:nvSpPr>
          <p:cNvPr id="11270" name="Line 5"/>
          <p:cNvSpPr>
            <a:spLocks noChangeShapeType="1"/>
          </p:cNvSpPr>
          <p:nvPr/>
        </p:nvSpPr>
        <p:spPr bwMode="auto">
          <a:xfrm>
            <a:off x="8101013" y="3370263"/>
            <a:ext cx="30162" cy="32019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6" name="Rectangle 43"/>
          <p:cNvSpPr>
            <a:spLocks noChangeArrowheads="1"/>
          </p:cNvSpPr>
          <p:nvPr/>
        </p:nvSpPr>
        <p:spPr bwMode="auto">
          <a:xfrm>
            <a:off x="8228013" y="4525963"/>
            <a:ext cx="685800" cy="312737"/>
          </a:xfrm>
          <a:prstGeom prst="rect">
            <a:avLst/>
          </a:prstGeom>
          <a:solidFill>
            <a:srgbClr val="CCEC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CA" sz="1150" b="1" dirty="0">
                <a:solidFill>
                  <a:schemeClr val="bg2"/>
                </a:solidFill>
              </a:rPr>
              <a:t>ICOS</a:t>
            </a:r>
            <a:endParaRPr lang="en-CA" sz="1050" b="1" dirty="0">
              <a:solidFill>
                <a:schemeClr val="bg2"/>
              </a:solidFill>
            </a:endParaRPr>
          </a:p>
        </p:txBody>
      </p:sp>
      <p:sp>
        <p:nvSpPr>
          <p:cNvPr id="67" name="Rectangle 43"/>
          <p:cNvSpPr>
            <a:spLocks noChangeArrowheads="1"/>
          </p:cNvSpPr>
          <p:nvPr/>
        </p:nvSpPr>
        <p:spPr bwMode="auto">
          <a:xfrm>
            <a:off x="8228013" y="4970463"/>
            <a:ext cx="685800" cy="314325"/>
          </a:xfrm>
          <a:prstGeom prst="rect">
            <a:avLst/>
          </a:prstGeom>
          <a:solidFill>
            <a:srgbClr val="CCEC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CA" sz="1150" b="1" dirty="0">
                <a:solidFill>
                  <a:schemeClr val="bg2"/>
                </a:solidFill>
              </a:rPr>
              <a:t>IHO</a:t>
            </a:r>
            <a:endParaRPr lang="en-CA" sz="1050" b="1" dirty="0">
              <a:solidFill>
                <a:schemeClr val="bg2"/>
              </a:solidFill>
            </a:endParaRPr>
          </a:p>
        </p:txBody>
      </p:sp>
      <p:sp>
        <p:nvSpPr>
          <p:cNvPr id="68" name="Rectangle 43"/>
          <p:cNvSpPr>
            <a:spLocks noChangeArrowheads="1"/>
          </p:cNvSpPr>
          <p:nvPr/>
        </p:nvSpPr>
        <p:spPr bwMode="auto">
          <a:xfrm>
            <a:off x="8228013" y="5480050"/>
            <a:ext cx="685800" cy="314325"/>
          </a:xfrm>
          <a:prstGeom prst="rect">
            <a:avLst/>
          </a:prstGeom>
          <a:solidFill>
            <a:srgbClr val="CCEC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CA" sz="1150" b="1" dirty="0">
                <a:solidFill>
                  <a:schemeClr val="bg2"/>
                </a:solidFill>
              </a:rPr>
              <a:t>ISO</a:t>
            </a:r>
            <a:endParaRPr lang="en-CA" sz="1050" b="1" dirty="0">
              <a:solidFill>
                <a:schemeClr val="bg2"/>
              </a:solidFill>
            </a:endParaRPr>
          </a:p>
        </p:txBody>
      </p:sp>
      <p:sp>
        <p:nvSpPr>
          <p:cNvPr id="11274" name="Line 37"/>
          <p:cNvSpPr>
            <a:spLocks noChangeShapeType="1"/>
          </p:cNvSpPr>
          <p:nvPr/>
        </p:nvSpPr>
        <p:spPr bwMode="auto">
          <a:xfrm>
            <a:off x="8101013" y="414655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75" name="Line 37"/>
          <p:cNvSpPr>
            <a:spLocks noChangeShapeType="1"/>
          </p:cNvSpPr>
          <p:nvPr/>
        </p:nvSpPr>
        <p:spPr bwMode="auto">
          <a:xfrm flipV="1">
            <a:off x="8101013" y="4683125"/>
            <a:ext cx="146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76" name="Line 37"/>
          <p:cNvSpPr>
            <a:spLocks noChangeShapeType="1"/>
          </p:cNvSpPr>
          <p:nvPr/>
        </p:nvSpPr>
        <p:spPr bwMode="auto">
          <a:xfrm flipV="1">
            <a:off x="8120063" y="5127625"/>
            <a:ext cx="1476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77" name="Line 37"/>
          <p:cNvSpPr>
            <a:spLocks noChangeShapeType="1"/>
          </p:cNvSpPr>
          <p:nvPr/>
        </p:nvSpPr>
        <p:spPr bwMode="auto">
          <a:xfrm flipV="1">
            <a:off x="8105775" y="5629275"/>
            <a:ext cx="1476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3" name="Rectangle 43"/>
          <p:cNvSpPr>
            <a:spLocks noChangeArrowheads="1"/>
          </p:cNvSpPr>
          <p:nvPr/>
        </p:nvSpPr>
        <p:spPr bwMode="auto">
          <a:xfrm>
            <a:off x="8261350" y="5937250"/>
            <a:ext cx="652463" cy="314325"/>
          </a:xfrm>
          <a:prstGeom prst="rect">
            <a:avLst/>
          </a:prstGeom>
          <a:solidFill>
            <a:srgbClr val="CCEC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CA" sz="1150" b="1" dirty="0">
                <a:solidFill>
                  <a:schemeClr val="bg2"/>
                </a:solidFill>
              </a:rPr>
              <a:t>SCAR</a:t>
            </a:r>
            <a:endParaRPr lang="en-CA" sz="1050" b="1" dirty="0">
              <a:solidFill>
                <a:schemeClr val="bg2"/>
              </a:solidFill>
            </a:endParaRPr>
          </a:p>
        </p:txBody>
      </p:sp>
      <p:sp>
        <p:nvSpPr>
          <p:cNvPr id="11279" name="Line 37"/>
          <p:cNvSpPr>
            <a:spLocks noChangeShapeType="1"/>
          </p:cNvSpPr>
          <p:nvPr/>
        </p:nvSpPr>
        <p:spPr bwMode="auto">
          <a:xfrm flipV="1">
            <a:off x="8131175" y="6126163"/>
            <a:ext cx="1476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5" name="Rectangle 43"/>
          <p:cNvSpPr>
            <a:spLocks noChangeArrowheads="1"/>
          </p:cNvSpPr>
          <p:nvPr/>
        </p:nvSpPr>
        <p:spPr bwMode="auto">
          <a:xfrm>
            <a:off x="8261350" y="6415088"/>
            <a:ext cx="652463" cy="314325"/>
          </a:xfrm>
          <a:prstGeom prst="rect">
            <a:avLst/>
          </a:prstGeom>
          <a:solidFill>
            <a:srgbClr val="CCEC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CA" sz="1150" b="1" dirty="0">
                <a:solidFill>
                  <a:schemeClr val="bg2"/>
                </a:solidFill>
              </a:rPr>
              <a:t>IAU</a:t>
            </a:r>
            <a:endParaRPr lang="en-CA" sz="1050" b="1" dirty="0">
              <a:solidFill>
                <a:schemeClr val="bg2"/>
              </a:solidFill>
            </a:endParaRPr>
          </a:p>
        </p:txBody>
      </p:sp>
      <p:sp>
        <p:nvSpPr>
          <p:cNvPr id="11281" name="Line 37"/>
          <p:cNvSpPr>
            <a:spLocks noChangeShapeType="1"/>
          </p:cNvSpPr>
          <p:nvPr/>
        </p:nvSpPr>
        <p:spPr bwMode="auto">
          <a:xfrm flipV="1">
            <a:off x="8131175" y="6580188"/>
            <a:ext cx="146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7" name="Rectangle 43"/>
          <p:cNvSpPr>
            <a:spLocks noChangeArrowheads="1"/>
          </p:cNvSpPr>
          <p:nvPr/>
        </p:nvSpPr>
        <p:spPr bwMode="auto">
          <a:xfrm>
            <a:off x="8247063" y="3522663"/>
            <a:ext cx="666750" cy="320675"/>
          </a:xfrm>
          <a:prstGeom prst="rect">
            <a:avLst/>
          </a:prstGeom>
          <a:solidFill>
            <a:srgbClr val="CCEC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CA" sz="1150" b="1" dirty="0">
                <a:solidFill>
                  <a:schemeClr val="bg2"/>
                </a:solidFill>
              </a:rPr>
              <a:t>PAIGH</a:t>
            </a:r>
            <a:endParaRPr lang="en-CA" sz="1050" b="1" dirty="0">
              <a:solidFill>
                <a:schemeClr val="bg2"/>
              </a:solidFill>
            </a:endParaRPr>
          </a:p>
        </p:txBody>
      </p:sp>
      <p:sp>
        <p:nvSpPr>
          <p:cNvPr id="11283" name="Line 37"/>
          <p:cNvSpPr>
            <a:spLocks noChangeShapeType="1"/>
          </p:cNvSpPr>
          <p:nvPr/>
        </p:nvSpPr>
        <p:spPr bwMode="auto">
          <a:xfrm flipV="1">
            <a:off x="8121650" y="3683000"/>
            <a:ext cx="146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94FC91-5B4A-48DB-A6ED-EA2B0B25832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11285" name="TextBox 2"/>
          <p:cNvSpPr txBox="1">
            <a:spLocks noChangeArrowheads="1"/>
          </p:cNvSpPr>
          <p:nvPr/>
        </p:nvSpPr>
        <p:spPr bwMode="auto">
          <a:xfrm>
            <a:off x="5026025" y="6253163"/>
            <a:ext cx="25701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/>
              <a:t>Ijsselmeer&gt;IJsselmeer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0"/>
            <a:ext cx="63246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	UNGEGN Divisions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3863" y="1000125"/>
            <a:ext cx="4148137" cy="5137150"/>
          </a:xfrm>
        </p:spPr>
        <p:txBody>
          <a:bodyPr/>
          <a:lstStyle/>
          <a:p>
            <a:r>
              <a:rPr lang="en-US" sz="2000" smtClean="0">
                <a:solidFill>
                  <a:srgbClr val="FFFF00"/>
                </a:solidFill>
              </a:rPr>
              <a:t>Africa Central</a:t>
            </a:r>
          </a:p>
          <a:p>
            <a:r>
              <a:rPr lang="en-US" sz="2000" smtClean="0">
                <a:solidFill>
                  <a:srgbClr val="FFFF00"/>
                </a:solidFill>
              </a:rPr>
              <a:t>Africa East</a:t>
            </a:r>
          </a:p>
          <a:p>
            <a:r>
              <a:rPr lang="en-US" sz="2000" smtClean="0">
                <a:solidFill>
                  <a:srgbClr val="FFFF00"/>
                </a:solidFill>
              </a:rPr>
              <a:t>Africa South</a:t>
            </a:r>
          </a:p>
          <a:p>
            <a:r>
              <a:rPr lang="en-US" sz="2000" smtClean="0">
                <a:solidFill>
                  <a:srgbClr val="FFFF00"/>
                </a:solidFill>
              </a:rPr>
              <a:t>Africa West</a:t>
            </a:r>
          </a:p>
          <a:p>
            <a:r>
              <a:rPr lang="en-US" sz="2000" smtClean="0">
                <a:solidFill>
                  <a:srgbClr val="FFFF00"/>
                </a:solidFill>
              </a:rPr>
              <a:t>Arabic</a:t>
            </a:r>
          </a:p>
          <a:p>
            <a:endParaRPr lang="en-US" sz="2000" smtClean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210300" y="981075"/>
            <a:ext cx="2917825" cy="5073650"/>
          </a:xfrm>
        </p:spPr>
        <p:txBody>
          <a:bodyPr/>
          <a:lstStyle/>
          <a:p>
            <a:r>
              <a:rPr lang="en-US" sz="2000" smtClean="0">
                <a:solidFill>
                  <a:srgbClr val="FFFF00"/>
                </a:solidFill>
              </a:rPr>
              <a:t>China</a:t>
            </a:r>
          </a:p>
          <a:p>
            <a:r>
              <a:rPr lang="en-US" sz="2000" smtClean="0">
                <a:solidFill>
                  <a:srgbClr val="FFFF00"/>
                </a:solidFill>
              </a:rPr>
              <a:t>DGsD</a:t>
            </a:r>
          </a:p>
          <a:p>
            <a:r>
              <a:rPr lang="en-US" sz="2000" smtClean="0">
                <a:solidFill>
                  <a:srgbClr val="FFFF00"/>
                </a:solidFill>
              </a:rPr>
              <a:t>South-East Europe</a:t>
            </a:r>
          </a:p>
          <a:p>
            <a:r>
              <a:rPr lang="en-US" sz="2000" smtClean="0">
                <a:solidFill>
                  <a:srgbClr val="FFFF00"/>
                </a:solidFill>
              </a:rPr>
              <a:t>NE Europe, N. Asia</a:t>
            </a:r>
          </a:p>
          <a:p>
            <a:r>
              <a:rPr lang="en-US" sz="2000" smtClean="0">
                <a:solidFill>
                  <a:srgbClr val="FFFF00"/>
                </a:solidFill>
              </a:rPr>
              <a:t>East Med</a:t>
            </a:r>
          </a:p>
          <a:p>
            <a:r>
              <a:rPr lang="en-US" sz="2000" smtClean="0">
                <a:solidFill>
                  <a:srgbClr val="FFFF00"/>
                </a:solidFill>
              </a:rPr>
              <a:t>French-speaking</a:t>
            </a:r>
          </a:p>
          <a:p>
            <a:r>
              <a:rPr lang="en-US" sz="2000" smtClean="0">
                <a:solidFill>
                  <a:srgbClr val="FFFF00"/>
                </a:solidFill>
              </a:rPr>
              <a:t>India</a:t>
            </a:r>
          </a:p>
          <a:p>
            <a:r>
              <a:rPr lang="en-US" sz="2000" smtClean="0">
                <a:solidFill>
                  <a:srgbClr val="FFFF00"/>
                </a:solidFill>
              </a:rPr>
              <a:t>Latin America</a:t>
            </a:r>
          </a:p>
          <a:p>
            <a:r>
              <a:rPr lang="en-US" sz="2000" smtClean="0">
                <a:solidFill>
                  <a:srgbClr val="FFFF00"/>
                </a:solidFill>
              </a:rPr>
              <a:t>Norden</a:t>
            </a:r>
          </a:p>
          <a:p>
            <a:r>
              <a:rPr lang="en-US" sz="2000" smtClean="0">
                <a:solidFill>
                  <a:srgbClr val="FFFF00"/>
                </a:solidFill>
              </a:rPr>
              <a:t>Portuguese</a:t>
            </a:r>
          </a:p>
          <a:p>
            <a:r>
              <a:rPr lang="en-US" sz="2000" smtClean="0">
                <a:solidFill>
                  <a:srgbClr val="FFFF00"/>
                </a:solidFill>
              </a:rPr>
              <a:t>Romano-Hellenic</a:t>
            </a:r>
          </a:p>
          <a:p>
            <a:r>
              <a:rPr lang="en-US" sz="2000" smtClean="0">
                <a:solidFill>
                  <a:srgbClr val="FFFF00"/>
                </a:solidFill>
              </a:rPr>
              <a:t>United Kingdom</a:t>
            </a:r>
          </a:p>
          <a:p>
            <a:r>
              <a:rPr lang="en-US" sz="2000" smtClean="0">
                <a:solidFill>
                  <a:srgbClr val="FFFF00"/>
                </a:solidFill>
              </a:rPr>
              <a:t>US/Canada  </a:t>
            </a:r>
          </a:p>
        </p:txBody>
      </p:sp>
      <p:pic>
        <p:nvPicPr>
          <p:cNvPr id="12293" name="Picture 5" descr="un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206375"/>
            <a:ext cx="769938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Rectangle 3"/>
          <p:cNvSpPr txBox="1">
            <a:spLocks noChangeArrowheads="1"/>
          </p:cNvSpPr>
          <p:nvPr/>
        </p:nvSpPr>
        <p:spPr bwMode="auto">
          <a:xfrm>
            <a:off x="3492500" y="1052513"/>
            <a:ext cx="2808288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CCCCFF"/>
              </a:buClr>
              <a:buFontTx/>
              <a:buChar char="•"/>
            </a:pPr>
            <a:r>
              <a:rPr lang="en-US" sz="2000">
                <a:solidFill>
                  <a:srgbClr val="FFFF00"/>
                </a:solidFill>
              </a:rPr>
              <a:t>Asia East </a:t>
            </a:r>
          </a:p>
          <a:p>
            <a:pPr>
              <a:spcBef>
                <a:spcPct val="20000"/>
              </a:spcBef>
              <a:buClr>
                <a:srgbClr val="CCCCFF"/>
              </a:buClr>
              <a:buFontTx/>
              <a:buChar char="•"/>
            </a:pPr>
            <a:r>
              <a:rPr lang="en-US" sz="2000">
                <a:solidFill>
                  <a:srgbClr val="FFFF00"/>
                </a:solidFill>
              </a:rPr>
              <a:t>ASEast Pacific S-W</a:t>
            </a:r>
          </a:p>
          <a:p>
            <a:pPr>
              <a:spcBef>
                <a:spcPct val="20000"/>
              </a:spcBef>
              <a:buClr>
                <a:srgbClr val="CCCCFF"/>
              </a:buClr>
              <a:buFontTx/>
              <a:buChar char="•"/>
            </a:pPr>
            <a:r>
              <a:rPr lang="en-US" sz="2000">
                <a:solidFill>
                  <a:srgbClr val="FFFF00"/>
                </a:solidFill>
              </a:rPr>
              <a:t>Asia South-West </a:t>
            </a:r>
          </a:p>
          <a:p>
            <a:pPr>
              <a:spcBef>
                <a:spcPct val="20000"/>
              </a:spcBef>
              <a:buClr>
                <a:srgbClr val="CCCCFF"/>
              </a:buClr>
              <a:buFontTx/>
              <a:buChar char="•"/>
            </a:pPr>
            <a:r>
              <a:rPr lang="en-US" sz="2000">
                <a:solidFill>
                  <a:srgbClr val="FFFF00"/>
                </a:solidFill>
              </a:rPr>
              <a:t>Baltic</a:t>
            </a:r>
          </a:p>
          <a:p>
            <a:pPr>
              <a:spcBef>
                <a:spcPct val="20000"/>
              </a:spcBef>
              <a:buClr>
                <a:srgbClr val="CCCCFF"/>
              </a:buClr>
              <a:buFontTx/>
              <a:buChar char="•"/>
            </a:pPr>
            <a:r>
              <a:rPr lang="en-US" sz="2000">
                <a:solidFill>
                  <a:srgbClr val="FFFF00"/>
                </a:solidFill>
              </a:rPr>
              <a:t>Celtic</a:t>
            </a:r>
          </a:p>
          <a:p>
            <a:pPr>
              <a:spcBef>
                <a:spcPct val="20000"/>
              </a:spcBef>
              <a:buClr>
                <a:srgbClr val="CCCCFF"/>
              </a:buClr>
              <a:buFontTx/>
              <a:buChar char="•"/>
            </a:pPr>
            <a:endParaRPr lang="en-US" sz="2000">
              <a:solidFill>
                <a:srgbClr val="FFFF00"/>
              </a:solidFill>
            </a:endParaRPr>
          </a:p>
          <a:p>
            <a:pPr>
              <a:spcBef>
                <a:spcPct val="20000"/>
              </a:spcBef>
              <a:buClr>
                <a:srgbClr val="CCCCFF"/>
              </a:buClr>
              <a:buFontTx/>
              <a:buChar char="•"/>
            </a:pPr>
            <a:endParaRPr lang="en-US" sz="2000"/>
          </a:p>
        </p:txBody>
      </p:sp>
      <p:pic>
        <p:nvPicPr>
          <p:cNvPr id="12295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8938"/>
            <a:ext cx="6156325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96A00-765F-40FB-BE97-674F4CE7E66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3742</TotalTime>
  <Words>644</Words>
  <Application>Microsoft Office PowerPoint</Application>
  <PresentationFormat>Diavetítés a képernyőre (4:3 oldalarány)</PresentationFormat>
  <Paragraphs>248</Paragraphs>
  <Slides>32</Slides>
  <Notes>12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32</vt:i4>
      </vt:variant>
    </vt:vector>
  </HeadingPairs>
  <TitlesOfParts>
    <vt:vector size="39" baseType="lpstr">
      <vt:lpstr>Arial</vt:lpstr>
      <vt:lpstr>Wingdings</vt:lpstr>
      <vt:lpstr>Verdana</vt:lpstr>
      <vt:lpstr>Monotype Sorts</vt:lpstr>
      <vt:lpstr>Book Antiqua</vt:lpstr>
      <vt:lpstr>Mountain Top</vt:lpstr>
      <vt:lpstr>Photo Editor Photo</vt:lpstr>
      <vt:lpstr>   Standardization of geographical names: the United Nations outreach to individual countries  </vt:lpstr>
      <vt:lpstr>   Early days at the UN</vt:lpstr>
      <vt:lpstr>PowerPoint bemutató</vt:lpstr>
      <vt:lpstr>PowerPoint bemutató</vt:lpstr>
      <vt:lpstr>UNCSGN Resolution I-4</vt:lpstr>
      <vt:lpstr>      UN Conferences 1967-2007</vt:lpstr>
      <vt:lpstr>PowerPoint bemutató</vt:lpstr>
      <vt:lpstr>UNGEGN structure</vt:lpstr>
      <vt:lpstr> UNGEGN Divisions</vt:lpstr>
      <vt:lpstr>… UNGEGN working groups</vt:lpstr>
      <vt:lpstr>PowerPoint bemutató</vt:lpstr>
      <vt:lpstr>PowerPoint bemutató</vt:lpstr>
      <vt:lpstr>UN romanization systems</vt:lpstr>
      <vt:lpstr>PowerPoint bemutató</vt:lpstr>
      <vt:lpstr>PowerPoint bemutató</vt:lpstr>
      <vt:lpstr>International toponymy training toponymy training courses</vt:lpstr>
      <vt:lpstr>PowerPoint bemutató</vt:lpstr>
      <vt:lpstr>   UNGEGN website . . .</vt:lpstr>
      <vt:lpstr>PowerPoint bemutató</vt:lpstr>
      <vt:lpstr>       Map interface</vt:lpstr>
      <vt:lpstr>Table format – country names, cities, capitals</vt:lpstr>
      <vt:lpstr>PowerPoint bemutató</vt:lpstr>
      <vt:lpstr>PowerPoint bemutató</vt:lpstr>
      <vt:lpstr>http://lazarus.elte.hu/cet/</vt:lpstr>
      <vt:lpstr>PowerPoint bemutató</vt:lpstr>
      <vt:lpstr>PowerPoint bemutató</vt:lpstr>
      <vt:lpstr>   27th UNGEGN session</vt:lpstr>
      <vt:lpstr>   10th UN Conf. Stand. Geogr. Names</vt:lpstr>
      <vt:lpstr>PowerPoint bemutató</vt:lpstr>
      <vt:lpstr>PowerPoint bemutató</vt:lpstr>
      <vt:lpstr>PowerPoint bemutató</vt:lpstr>
      <vt:lpstr>PowerPoint bemutató</vt:lpstr>
    </vt:vector>
  </TitlesOfParts>
  <Company>NRCAN-RNCAN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Standardization of geographical names: some advantages /   Des avantages de la normalisation des toponymes</dc:title>
  <dc:creator>hkerfoot</dc:creator>
  <cp:lastModifiedBy>Zentai László</cp:lastModifiedBy>
  <cp:revision>220</cp:revision>
  <cp:lastPrinted>2012-06-23T13:04:12Z</cp:lastPrinted>
  <dcterms:created xsi:type="dcterms:W3CDTF">2007-03-20T19:15:59Z</dcterms:created>
  <dcterms:modified xsi:type="dcterms:W3CDTF">2012-06-29T19:25:53Z</dcterms:modified>
</cp:coreProperties>
</file>